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81" r:id="rId3"/>
    <p:sldId id="300" r:id="rId4"/>
    <p:sldId id="307" r:id="rId5"/>
    <p:sldId id="306" r:id="rId6"/>
    <p:sldId id="305" r:id="rId7"/>
    <p:sldId id="304" r:id="rId8"/>
    <p:sldId id="308" r:id="rId9"/>
    <p:sldId id="309" r:id="rId10"/>
    <p:sldId id="310" r:id="rId11"/>
  </p:sldIdLst>
  <p:sldSz cx="9144000" cy="6858000" type="screen4x3"/>
  <p:notesSz cx="9601200" cy="7315200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Trebuchet MS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Trebuchet MS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Trebuchet MS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Trebuchet MS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Trebuchet MS" pitchFamily="34" charset="0"/>
        <a:ea typeface="+mn-ea"/>
        <a:cs typeface="Arial" charset="0"/>
      </a:defRPr>
    </a:lvl5pPr>
    <a:lvl6pPr marL="2286000" algn="l" defTabSz="914400" rtl="0" eaLnBrk="1" latinLnBrk="0" hangingPunct="1">
      <a:defRPr i="1" kern="1200">
        <a:solidFill>
          <a:schemeClr val="tx1"/>
        </a:solidFill>
        <a:latin typeface="Trebuchet MS" pitchFamily="34" charset="0"/>
        <a:ea typeface="+mn-ea"/>
        <a:cs typeface="Arial" charset="0"/>
      </a:defRPr>
    </a:lvl6pPr>
    <a:lvl7pPr marL="2743200" algn="l" defTabSz="914400" rtl="0" eaLnBrk="1" latinLnBrk="0" hangingPunct="1">
      <a:defRPr i="1" kern="1200">
        <a:solidFill>
          <a:schemeClr val="tx1"/>
        </a:solidFill>
        <a:latin typeface="Trebuchet MS" pitchFamily="34" charset="0"/>
        <a:ea typeface="+mn-ea"/>
        <a:cs typeface="Arial" charset="0"/>
      </a:defRPr>
    </a:lvl7pPr>
    <a:lvl8pPr marL="3200400" algn="l" defTabSz="914400" rtl="0" eaLnBrk="1" latinLnBrk="0" hangingPunct="1">
      <a:defRPr i="1" kern="1200">
        <a:solidFill>
          <a:schemeClr val="tx1"/>
        </a:solidFill>
        <a:latin typeface="Trebuchet MS" pitchFamily="34" charset="0"/>
        <a:ea typeface="+mn-ea"/>
        <a:cs typeface="Arial" charset="0"/>
      </a:defRPr>
    </a:lvl8pPr>
    <a:lvl9pPr marL="3657600" algn="l" defTabSz="914400" rtl="0" eaLnBrk="1" latinLnBrk="0" hangingPunct="1">
      <a:defRPr i="1" kern="1200">
        <a:solidFill>
          <a:schemeClr val="tx1"/>
        </a:solidFill>
        <a:latin typeface="Trebuchet MS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304">
          <p15:clr>
            <a:srgbClr val="A4A3A4"/>
          </p15:clr>
        </p15:guide>
        <p15:guide id="2" pos="302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63D4"/>
    <a:srgbClr val="9E5E00"/>
    <a:srgbClr val="FF9900"/>
    <a:srgbClr val="006600"/>
    <a:srgbClr val="663300"/>
    <a:srgbClr val="3E3C2A"/>
    <a:srgbClr val="FFFF00"/>
    <a:srgbClr val="FF0000"/>
    <a:srgbClr val="15C2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85BE263C-DBD7-4A20-BB59-AAB30ACAA65A}" styleName="Estilo Médio 3 - Ênfas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25E5076-3810-47DD-B79F-674D7AD40C01}" styleName="Estilo Escuro 1 - Ênfas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DCAF9ED-07DC-4A11-8D7F-57B35C25682E}" styleName="Estilo Médio 1 - Ênfase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Estilo Médio 2 - Ênfas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68" autoAdjust="0"/>
    <p:restoredTop sz="94660"/>
  </p:normalViewPr>
  <p:slideViewPr>
    <p:cSldViewPr>
      <p:cViewPr varScale="1">
        <p:scale>
          <a:sx n="84" d="100"/>
          <a:sy n="84" d="100"/>
        </p:scale>
        <p:origin x="1380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2196" y="-114"/>
      </p:cViewPr>
      <p:guideLst>
        <p:guide orient="horz" pos="2304"/>
        <p:guide pos="302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900" units="cm"/>
          <inkml:channel name="T" type="integer" max="2.14748E9" units="dev"/>
        </inkml:traceFormat>
        <inkml:channelProperties>
          <inkml:channelProperty channel="X" name="resolution" value="28.36879" units="1/cm"/>
          <inkml:channelProperty channel="Y" name="resolution" value="28.30189" units="1/cm"/>
          <inkml:channelProperty channel="T" name="resolution" value="1" units="1/dev"/>
        </inkml:channelProperties>
      </inkml:inkSource>
      <inkml:timestamp xml:id="ts0" timeString="2016-04-28T15:30:50.22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17610 13864 0,'0'0'63,"-21"0"-48,21 0 1,-42 0-16,21-21 16,0 21-16,-22-21 15,22 21-15,-21 0 16,-22-21-16,22 21 15,-22 0-15,22-21 16,21 21-16,-43 0 16,43 0-16,-21-22 15,21 22-15,-22 0 16,1 0-16,42 0 15,-42 0-15,-1 0 16,22 0-16,-21 0 16,-22 0-16,43 0 15,0 0-15,0 0 16,0 0-16,0 0 15,-1 0-15,1 0 16,0 0 0,21 0-16,-21 0 15,0 0-15,0 0 16,-1 0-16,1 0 15,0 0 1,0 0-16,-21 22 16,42-22-16,-22 0 15,-20 0-15,0 21 16,21-21-16,-43 0 15,43 21-15,-21-21 16,20 0-16,-41 0 16,21 21-16,20-21 15,1 0-15,0 0 16,0 0-16,-21 0 15,20 0-15,1 21 16,0-21-16,0 0 16,21 21-16,-21-21 15,0 0-15,21 22 16,-22-22-16,22 0 15,-21 21-15,0-21 16,0 0-16,21 21 16,-21 0-16,21-21 15,-21 21-15,-1-21 16,22 21-16,0 1 15,-21-1 1,21-21-16,0 42 16,-21-21-16,0 0 15,21 1-15,0-22 16,-21 42-16,21 0 15,0-21-15,-21 1 16,21-1-16,0 0 16,-22-21-16,22 42 15,0-42-15,0 21 16,0-21-16,0 43 15,0-22-15,0 0 16,0 0-16,0 0 16,-21 1-16,21-22 15,0 21-15,0-21 16,0 21-16,0 0 15,0-21-15,0 21 16,0-21-16,0 21 16,0 1-16,0-1 15,0-21-15,0 42 16,0-42-16,0 21 15,0 0 1,0 1-16,0-1 16,0-21-16,0 21 15,0-21-15,0 21 16,0 0-16,0-21 15,21 43-15,1-22 16,-22 21-16,21 0 16,0-20-16,-21-1 15,0 0-15,21 0 16,-21-21-16,21 0 15,-21 21-15,21 0 16,22 1-16,-22-1 16,21 21-16,1-21 15,-1 0-15,0-21 16,1 22-16,-1-1 15,0 0-15,22-21 16,-22 21-16,22 0 16,-22 0-16,21 1 15,22-22-15,21 21 16,0 0-16,-22 0 15,1-21 1,21 21-16,-21-21 16,-22 0-16,22 0 15,-22 21-15,1-21 16,-1 0-16,1 0 15,-1 22-15,-20-22 16,-1 0-16,21 0 16,1 0-16,-1 0 15,1 0-15,42 0 16,-43 0-16,22 0 15,-22 0-15,22 0 16,-43 0-16,22 0 16,-1 0-16,1 0 15,-1 0-15,22 0 16,-21 0-16,20-22 15,1 22-15,-22 0 16,22 0-16,42-21 16,-63 0-16,-1 21 15,-21 0-15,1 0 16,-1 0-16,-21-21 15,22 21 1,-1 0-16,0-21 16,1 21-16,-22 0 15,42 0-15,1-21 16,-1 21-16,1 0 15,-22 0-15,22 0 16,-1-22-16,-21 22 16,43-21-16,-21 21 15,41-21-15,-20 0 16,21 0-16,-64 21 15,22 0-15,-22 0 16,0 0-16,-20-21 16,-1 21-16,0 0 15,0 0-15,-21 0 16,21 0-16,-21 0 15,43-22-15,-43 22 16,21 0-16,0 0 16,0 0-16,-21 0 15,21 0-15,22 0 16,-22 0-16,21-21 15,0 21 1,22 0-16,21-21 16,-43 21-16,21 0 15,1-21-15,-22 21 16,1 0-16,-22 0 15,0 0-15,-21 0 16,21 0-16,-21 0 16,21 0-16,0 0 15,-21 0-15,22 0 16,-22 0-16,42-21 15,-21 21-15,0 0 16,22-21-16,-22 21 16,-21 0-16,42 0 15,-21 0-15,0 0 16,22 0-16,-22 0 15,21 0-15,1-22 16,-22 22-16,0-21 16,21 21-16,-21-21 15,1 21-15,20 0 16,-21-21-16,0 21 15,0-21 1,1 21-16,-22 0 16,0 0-16,21 0 15,-21-21-15,21 21 16,0-22-16,0 1 15,0 21-15,1 0 16,-22-21-16,21 21 16,0-42-16,0 42 15,-21-21-15,21-1 16,-21 1-16,21 0 15,-21 0-15,0 0 16,22 0-16,-22-22 16,0 43-16,21-21 15,-21-21-15,0 42 16,0-43-16,0 22 15,0 0-15,0 0 16,0 0-16,0 0 16,0-22-16,0 1 15,0 21-15,0 0 16,0-22-16,0 43 15,0-42 1,0 42-16,0-21 16,0 0-16,0-1 15,0 22-15,0-21 16,-21 21-16,21-21 15,0 21-15,0-21 16,-22 0-16,1 21 16,0-43-16,-42 22 15,41 0-15,-20 0 16,-21 0-16,20-22 15,1 43-15,0-21 16,-22 0-16,22 21 16,21-21-16,-22 21 15,43 0-15,-21 0 16,0 0-16,0 0 15,0 0-15,21 0 16,-22-21-16,1 21 16,-21 0-16,21 0 15,0 0-15,-22 0 16,1 0-16,21 0 15,-22 0 1,1 0-16,-21 0 16,20 0-16,-20 0 15,20 0-15,-41 0 16,20 0-16,1 0 15,-1 0-15,1 0 16,-1 0-16,-42 0 16,43 0-16,-1 21 15,1-21-15,-1 0 16,1 0-16,21 21 15,-1-21-15,-20 0 16,-1 0-16,43 0 16,-42 21-16,41-21 15,-41 0-15,21 21 16,-1 1-16,1-22 15,-22 0-15,22 0 16,0 21-16,21-21 16,-43 0-16,1 21 15,-1-21-15,22 21 16,-1-21-16,1 0 15,-21 0 1,-43 0-16,63 0 16,-20 21-16,21-21 15,-1 0-15,-20 0 16,-1 0-16,43 0 15,-21 0-15,21 0 16,-22 0-16,43 0 16,-21 0-16,21 0 15,-21 0-15,0 0 16,21 0-16,-21 0 15,-1 0-15,1 0 16,0 0-16,0 0 16,0 0-16,-22 0 15,22 0-15,0 0 16,-42 0-16,41 0 15,-20 0-15,0 0 16,-1-21-16,1 21 16,21-21-16,-21 21 15,-43-21-15,64 21 16,-22-21-16,1 21 15,21 0 1,0 0-16,0-22 16,-1 22-16,1 0 15,21 0-15,-21 0 31,21 0-31,-21 0 16,21 0-16,-21 0 16,0-21-1,-1 21-15,1 0 16,21 0-16,-21 0 15,0 0-15,0 0 16,0 0 0,21-21-16,0 21 15,-22 0-15,1 0 16,21-21-1,-21 21 1,0 0-16,0-21 16,21 21-1,-21 0-15,21 0 16,-22-21-16,1-1 15,0 22 1,0-21-16,0 21 16,21 0-16,-21-21 15,21 21-15,-22 0 16,22-21-16,-21 21 15,21-21 1,0 21 0,0 0-1,-21 0-15,21-21 16,-21 21-16,21 0 15,-21 0-15,0 0 16,21-22-16,-22 22 16,22 0-1,-21-21 1,21 21-16,-21 0 15,0 0-15,21 0 141,-21 0-126,21 0-15,-43 0 16,22 0-16,0 0 16,21 0-16,-21 0 15</inkml:trace>
  <inkml:trace contextRef="#ctx0" brushRef="#br0" timeOffset="6286.5179">16108 15388 0,'0'0'203,"42"0"-187,0 0-16,1 0 15,-1 0-15,21 0 16,22 0-16,42 0 15,21 0 1,-42 0-16,21 0 16,0 0-16,-63 0 15,20 0-15,22 0 16,0 0-16,0 0 15,-43 0-15,22 0 16,0 0-16,20 0 16,1-21-16,21 0 15,21 0-15,1 21 16,-22-21-16,63-1 15,-84 22-15,-21-21 16,-22 0-16,1 0 16,20 21-16,-20-21 15,-1 21-15,22 0 16,42 0-16,-42-21 15,-1 21-15,43-22 16,-42 22-16,-22 0 16,1-21-16,-1 21 15,1 0-15,42 0 16,0 0-16,21 0 15,-43-21 1,1 21-16,21-21 16,-64 21-16,-21 0 15,22 0-15,-43-21 16,21 21-16,-21 0 47,21 0-32,0 0-15,21 0 16,-42 0-16,22 0 15,-1 0-15,0 0 16,0 0 0,21 0 30,1 0-30,-1 0-16,22 0 16,-22 0-16,0 0 15,-21 0-15,-21 0 156,0 0-140,-21 21-16,0-21 15,-21 21-15,-43 0 16,22 0-16,-64 22 16,21-22-16,-42 0 15,-106 21-15,84-42 16,-20 22-16,-22-22 15,-21 0-15,0 0 16,-21 0-16,0 0 16,0 0-16,-21 0 15,64 0-15,20 0 16,1 0-16,41 0 15,1 0 1,0 0-16,63 0 16,22 0-16,21 0 15,42 0-15,-22 0 16,22 0-1,-21 0-15,0 0 16,21 0-16,-21 21 16,-43-21-16,43 42 15,-21-42-15,0 21 16,42-21-16,-43 0 15,43 0-15,-21 0 16,21 0 0,-21 0-16,0 0 15,0 21-15,21-21 16,0 22-1,0-1-15,0 21 16,21 0-16,21-20 16,-21-22-16,22 21 15,-43-21-15,42 0 16,0 0-16,22 0 15,20 0 1,65 0-16,-22 0 16,63 0-16,-21 0 15,22 0-15,42 0 16,-22 0-16,1-21 15,-21-1-15,-1-20 16,-21-21-16,22 20 16,-22 22-16,-21 0 15,22 21-15,-64-21 16,-43 21-16,-21 0 15,1 0-15,-43-21 16,21-1-16,-21 22 16,42 0-16,-21-21 15,1 0-15,20 21 16,-21 0-16,21 0 15,1-21-15,20 21 16,1-21-16,20 0 16,43-1-16,-63 22 15,-22-21-15,22 21 16,-22-21-16,-21 0 15,0 21 1,-21 0 124,-21 21-124,-21-21-16,-22 21 16,-63 0-16,-21 22 15,0-22-15,-42 0 16,-1-21-16,-169 21 15,64-21-15,-43 0 16,-21 0-16,-63 0 16,148 0-16,0 0 15,84 0-15,43 21 16,0 1-16,21-22 15,42 21 1,22-21-16,-1 0 16,22 21-16,21-21 15,0 0-15,-1 21 16,1-21-16,21 0 47,0 21-32,0-21-15,0 43 16,21-43-16,43 42 15,21-42-15,42 42 16,21-42-16,0 0 16,64 21-16,-107-21 15,44 0-15,20 0 16,43 43-16,20-43 15,22 42-15,43-42 16,-1 42-16,-42-20 16,-63-22-16,20 0 15,-63 0-15,-84-43 16,21 1-16,-64 21 15,0 0 1,-21 21-16,0-22 16,0 22 15,-42 0-31,-1 0 15,1 0-15,-22 0 16,1 0-16,-43 0 16,21 22-16,-105-1 15,42 21-15,-85-42 16,0 21-16,21-21 15,-84 0-15,127 0 16,21 0-16,105 0 16,-20 0-16,63 0 15,0 0 48,63 0-48,64 0-15,106-42 16,21 21-16,21 0 15,0-1 1,-63-20-16,-64 21 16,-105 0-16,-22 21 15,-64 0 16,-41 0-31,-86 0 16,-84 0-16,-42 0 16,63 0-16,-84 21 15,105 21-15,43-21 16,42 22-16,0-22 15,42 0-15,43-21 16,42 21-16,42-21 78,149 0-62,63 21-16,63-21 15,1 0-15,-22 0 16,21 0-16,-105 0 15,-64 0 1,-84 0-16,-64 0 16,-21 0-1,-64 0-15,-106 0 16,-41 0-16,-86 0 15,64 0-15,-21 0 16,190 22-16,43-1 16,21-21-16,21 21 31,0-21-31,0 21 15,21-21 1,-21 0 31,21 0-47,-21 0 47,0 21-32,0-21 1,0 21-1,21 1 1,64-1 0,0-21-16,63 0 15,21 0-15,-84 0 16,-43 0-16,-21 0 15,-21 0 17,0 0-32,0 0 15,-42 0-15,42 0 16,-21 0 62,21 0-16,42 21-62,22-21 16,63 21-16,21-21 15,0 0 1,-85 0-16,-20 0 16,-43 0-16,0 0 62,-21 0-46,-1 0-16,1 0 15,0 0-15,21 0 16,-21 0-16,21 0 15,-21 21-15,0-21 16,21 0 0,0 0 77,21 0-93,-21 0 16,0-21 15,21 21-31,-21 0 62,-64 0-62,1 0 16,-22 0-16,1 0 16,41-21-16,-20 21 15,20 0-15,-62-21 16,20 21-16,64 0 15,21-21 17,0 21-17,21 0-15,0 0 16,-21 0-16,21 0 16,-21 0-16,21 0 15,-21 0 157</inkml:trace>
  <inkml:trace contextRef="#ctx0" brushRef="#br0" timeOffset="9141.1898">13800 7112 0,'22'0'187,"-1"0"-187,0 0 16,21 0-16,22 0 15,63 0-15,-21 0 16,-22 0-16,64 0 16,-21-21-16,43 21 15,-1 0-15,22 0 16,-22 0-16,-21 0 15,0 0-15,-63 0 16,-22 0-16,-20 0 16,-1 0-1,22 0-15,-22 0 16,43 0-16,-22 0 15,1 0-15,-1 0 16,1 0-16,-22 0 16,-21 0-16,-21 0 15</inkml:trace>
  <inkml:trace contextRef="#ctx0" brushRef="#br0" timeOffset="10919.51">14012 7493 0,'0'0'110,"0"0"-110,42 0 15,1 0-15,-1 0 16,22 0-16,-22 0 15,21 0-15,1 0 16,-22 0-16,1 0 16,-22 0-16,85 0 15,-85 0-15,21 0 16,-21 0-16,43 0 15,-22 0-15,0 0 16,22 0-16,-1 0 16,22 0-16,-21 0 15,20 0-15,1 0 16,0 0-16,-22 0 15,1 0-15,-1 0 16,1 0-16,20 0 16,-41 0-1,-1 0-15,21 0 16,1 0-16,21 0 15,-43 0-15,21 0 16,1 0-16,-1 0 16,1 0-16,-1 0 15,22 0-15,0 0 16,42 0-16,-43 0 15,1 0-15,42 0 16,-63 0-16,-1 0 16,-21 0-16,1 0 15,-43 0-15,21 0 31,0 0-15,-21 0-16,42 0 16,-20 0-16,-1 0 15,-21 0-15</inkml:trace>
  <inkml:trace contextRef="#ctx0" brushRef="#br0" timeOffset="13212.6071">16277 7070 0,'21'0'125,"0"0"-109,0 0-16,22 0 15,20 0-15,1-21 16,-1 21-16,22 0 16,-43 0-16,43 0 15,-22 0-15,1 0 16,21 0-16,-22 0 15,1 0-15,-1 0 16,1 0-16,-1 0 16,43 0-16,-43 0 15,-20 0-15,-1 21 16,0-21-16,22 0 15,-43 0-15,0 0 16,22 0-16,-1 0 16,0 0-16,1 0 15,-1 0-15,21 21 16,1-21-16,-1 0 15,-20 0-15,-22 0 16,21 0-16,22 0 16,-22 0-1,0 21-15,22-21 16,-1 21-16,-20-21 15,20 0-15,-42 0 16,-21 0-16,0 0 281,0 21-266,0 1-15,0-1 16,0 0-16,0 21 16,0 1-16,0-43 15,0 42-15,0-21 16,-21-21-16,21 42 15,-21-42-15,21 43 16,0-22-16,0-21 16,-21 42-16,21-42 15,0 21-15,-21 1 16,21-22-16,0 21 15,0-21 1,0 21 0,0-21-16,0 21 15,0 0-15,0-21 16,0 21-16,0 1 15,0-1-15,-21 0 16,21-21-16,0 21 16,0 0-1,0-21-15,0 21 16,0-21-16,0 22 15,0-1-15,0-21 16,0 21-16,0-21 16,0 21-1</inkml:trace>
  <inkml:trace contextRef="#ctx0" brushRef="#br0" timeOffset="15037.7252">17229 7493 0,'0'0'125,"22"0"-125,-22 0 16,21 0-16,21 0 15,-21 0-15,22 0 16,-22 0-16,21 0 16,-42 0-16,21 0 15,0 0-15,1 0 16,-1 0-16,0 0 15,21 0-15,-21 0 16,1 0-16,20 0 16,-21 0-16,0 0 15,-21 0 1,21 0-16,1 0 15,-22 0-15,42 0 16,-42 0-16,21 0 78,0-21-78,22 21 16,20 0-16,1 0 15,-22 0-15,0 0 16,-21 0-16,-21 0 343,22 21-343,-22 0 16,0 22-16,0-1 15,0-42-15,0 42 16,0-21-16,0-21 15,0 22-15,0-1 16,0-21 0,0 21-1,0-21-15,0 21 16,0 0-16,0-21 15,0 21 1,0-21 0,0 22-1,0-22 1,0 21-16,0 0 15,0-21-15,0 21 16,0-21 0</inkml:trace>
  <inkml:trace contextRef="#ctx0" brushRef="#br0" timeOffset="17954.7943">17632 7895 0,'0'0'141,"0"0"-126,21 0-15,0 21 16,-21 1-16,42-1 15,-42 0-15,21-21 16,1 21-16,-22 0 16,21-21-16,-21 0 15,0 0 1,0 21-16,21-21 15,0 43-15,-21-43 16,21 21-16,-21-21 31,0 0-31,0 21 31,0 0-15,21-21-16,1 21 16,-22 1-16,0-1 15,21 0-15,-21-21 16,0 21-16,21 0 15,-21-21-15,0 21 32,21-21-17,-21 0 1,21 0-16,-21 22 15,21-1-15,-21-21 16,22 21-16,-1-21 16,-21 0-16,21 21 15,-21-21-15,21 0 31,-21 21-15,0-21 0,21 21-16,0-21 15,-21 0-15,22 22 16,-22-22-16,21 0 15,0 21-15,-21-21 16,0 21 0,21-21-1,-21 0-15,0 0 16,21 0-16,-21 21 15,21-21 95,-21 21-95,22-21-15,-22 21 16,0-21-1,0 22 17,21-22-17,-21 0-15,0 21 31,21-21-15,0 21 0,-21-21-16,21 21 15,-21-21 1,0 21 62,21-21-63,1 0 188,-1-21-203,-21 21 16,42-21-16,-21-21 15,0 20-15,1 22 16,-1-21-16,-21 21 16,21 0-1,-21-21 1,21 21-16,0-42 15,-21 42-15,21-43 16,22 22-16,-1-21 16,0 21-16,1-22 15,-1 1-15,-21 21 16,0 0-16,1 0 15,-1 21-15,21-22 16,-42 1-16,21 0 16,0 0-16,1 21 15,-22-42-15,42 42 16,-21-43-16,0 22 15,0-21-15,1-1 16,20 22-16,-21-21 16,0 21-16,0-22 15,1 43-15,-1-21 16,-21 0-16,21 21 15,-21-21-15,0 21 16,21-21 0,-21 21-1,0-21 1,21-1-16,0 22 15,-21 0-15,0 0 16,0-21-16,22 21 16,-22 0-1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160520" cy="3657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5439014" y="0"/>
            <a:ext cx="4160520" cy="3657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>
                <a:cs typeface="+mn-cs"/>
              </a:defRPr>
            </a:lvl1pPr>
          </a:lstStyle>
          <a:p>
            <a:pPr>
              <a:defRPr/>
            </a:pPr>
            <a:fld id="{0A6BECC9-5712-4A06-9570-70E0E9C3D7B3}" type="datetimeFigureOut">
              <a:rPr lang="pt-BR"/>
              <a:pPr>
                <a:defRPr/>
              </a:pPr>
              <a:t>28/04/2016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2971800" y="549275"/>
            <a:ext cx="3657600" cy="27432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pPr lvl="0"/>
            <a:endParaRPr lang="pt-BR" noProof="0" smtClean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960120" y="3474720"/>
            <a:ext cx="7680960" cy="32918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pt-BR" noProof="0" smtClean="0"/>
              <a:t>Clique para editar os estilos do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6947747"/>
            <a:ext cx="4160520" cy="3657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5439014" y="6947747"/>
            <a:ext cx="4160520" cy="3657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>
                <a:cs typeface="+mn-cs"/>
              </a:defRPr>
            </a:lvl1pPr>
          </a:lstStyle>
          <a:p>
            <a:pPr>
              <a:defRPr/>
            </a:pPr>
            <a:fld id="{5FABCB7E-BA42-48B5-B452-C1EDE29D20B3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903683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pt-BR" smtClean="0"/>
          </a:p>
        </p:txBody>
      </p:sp>
      <p:sp>
        <p:nvSpPr>
          <p:cNvPr id="27652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442D79DA-8197-4CA0-A00A-575389D187A9}" type="slidenum">
              <a:rPr lang="pt-BR" smtClean="0"/>
              <a:pPr>
                <a:defRPr/>
              </a:pPr>
              <a:t>1</a:t>
            </a:fld>
            <a:endParaRPr lang="pt-BR" smtClean="0"/>
          </a:p>
        </p:txBody>
      </p:sp>
    </p:spTree>
    <p:extLst>
      <p:ext uri="{BB962C8B-B14F-4D97-AF65-F5344CB8AC3E}">
        <p14:creationId xmlns:p14="http://schemas.microsoft.com/office/powerpoint/2010/main" val="9441499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692150"/>
            <a:ext cx="8229600" cy="52339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38925" y="157163"/>
            <a:ext cx="2058988" cy="576897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57163"/>
            <a:ext cx="6029325" cy="57689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692150"/>
            <a:ext cx="8229600" cy="5233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692150"/>
            <a:ext cx="4038600" cy="52339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692150"/>
            <a:ext cx="4038600" cy="52339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 smtClean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0" descr="Comunicacao_interna_planodefundo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-1588"/>
            <a:ext cx="91440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57163"/>
            <a:ext cx="8229600" cy="417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Título da apresentação seguido do Setor Responsável</a:t>
            </a:r>
          </a:p>
        </p:txBody>
      </p:sp>
      <p:sp>
        <p:nvSpPr>
          <p:cNvPr id="7" name="Forma livre 6"/>
          <p:cNvSpPr/>
          <p:nvPr userDrawn="1"/>
        </p:nvSpPr>
        <p:spPr bwMode="auto">
          <a:xfrm>
            <a:off x="7896225" y="6175375"/>
            <a:ext cx="923925" cy="390525"/>
          </a:xfrm>
          <a:custGeom>
            <a:avLst/>
            <a:gdLst>
              <a:gd name="connsiteX0" fmla="*/ 380144 w 924674"/>
              <a:gd name="connsiteY0" fmla="*/ 41096 h 391062"/>
              <a:gd name="connsiteX1" fmla="*/ 328773 w 924674"/>
              <a:gd name="connsiteY1" fmla="*/ 20548 h 391062"/>
              <a:gd name="connsiteX2" fmla="*/ 267128 w 924674"/>
              <a:gd name="connsiteY2" fmla="*/ 0 h 391062"/>
              <a:gd name="connsiteX3" fmla="*/ 195209 w 924674"/>
              <a:gd name="connsiteY3" fmla="*/ 20548 h 391062"/>
              <a:gd name="connsiteX4" fmla="*/ 164387 w 924674"/>
              <a:gd name="connsiteY4" fmla="*/ 41096 h 391062"/>
              <a:gd name="connsiteX5" fmla="*/ 71919 w 924674"/>
              <a:gd name="connsiteY5" fmla="*/ 61644 h 391062"/>
              <a:gd name="connsiteX6" fmla="*/ 30823 w 924674"/>
              <a:gd name="connsiteY6" fmla="*/ 113015 h 391062"/>
              <a:gd name="connsiteX7" fmla="*/ 10274 w 924674"/>
              <a:gd name="connsiteY7" fmla="*/ 133564 h 391062"/>
              <a:gd name="connsiteX8" fmla="*/ 0 w 924674"/>
              <a:gd name="connsiteY8" fmla="*/ 164386 h 391062"/>
              <a:gd name="connsiteX9" fmla="*/ 10274 w 924674"/>
              <a:gd name="connsiteY9" fmla="*/ 328773 h 391062"/>
              <a:gd name="connsiteX10" fmla="*/ 20549 w 924674"/>
              <a:gd name="connsiteY10" fmla="*/ 359595 h 391062"/>
              <a:gd name="connsiteX11" fmla="*/ 51371 w 924674"/>
              <a:gd name="connsiteY11" fmla="*/ 380143 h 391062"/>
              <a:gd name="connsiteX12" fmla="*/ 174661 w 924674"/>
              <a:gd name="connsiteY12" fmla="*/ 390418 h 391062"/>
              <a:gd name="connsiteX13" fmla="*/ 380144 w 924674"/>
              <a:gd name="connsiteY13" fmla="*/ 380143 h 391062"/>
              <a:gd name="connsiteX14" fmla="*/ 503434 w 924674"/>
              <a:gd name="connsiteY14" fmla="*/ 359595 h 391062"/>
              <a:gd name="connsiteX15" fmla="*/ 616450 w 924674"/>
              <a:gd name="connsiteY15" fmla="*/ 369869 h 391062"/>
              <a:gd name="connsiteX16" fmla="*/ 760288 w 924674"/>
              <a:gd name="connsiteY16" fmla="*/ 390418 h 391062"/>
              <a:gd name="connsiteX17" fmla="*/ 904126 w 924674"/>
              <a:gd name="connsiteY17" fmla="*/ 349321 h 391062"/>
              <a:gd name="connsiteX18" fmla="*/ 914400 w 924674"/>
              <a:gd name="connsiteY18" fmla="*/ 318498 h 391062"/>
              <a:gd name="connsiteX19" fmla="*/ 914400 w 924674"/>
              <a:gd name="connsiteY19" fmla="*/ 102741 h 391062"/>
              <a:gd name="connsiteX20" fmla="*/ 893852 w 924674"/>
              <a:gd name="connsiteY20" fmla="*/ 71919 h 391062"/>
              <a:gd name="connsiteX21" fmla="*/ 832207 w 924674"/>
              <a:gd name="connsiteY21" fmla="*/ 61644 h 391062"/>
              <a:gd name="connsiteX22" fmla="*/ 760288 w 924674"/>
              <a:gd name="connsiteY22" fmla="*/ 51370 h 391062"/>
              <a:gd name="connsiteX23" fmla="*/ 565079 w 924674"/>
              <a:gd name="connsiteY23" fmla="*/ 20548 h 391062"/>
              <a:gd name="connsiteX24" fmla="*/ 287677 w 924674"/>
              <a:gd name="connsiteY24" fmla="*/ 10274 h 391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924674" h="391062">
                <a:moveTo>
                  <a:pt x="380144" y="41096"/>
                </a:moveTo>
                <a:cubicBezTo>
                  <a:pt x="363020" y="34247"/>
                  <a:pt x="346105" y="26851"/>
                  <a:pt x="328773" y="20548"/>
                </a:cubicBezTo>
                <a:cubicBezTo>
                  <a:pt x="308417" y="13146"/>
                  <a:pt x="267128" y="0"/>
                  <a:pt x="267128" y="0"/>
                </a:cubicBezTo>
                <a:cubicBezTo>
                  <a:pt x="253962" y="3291"/>
                  <a:pt x="209947" y="13179"/>
                  <a:pt x="195209" y="20548"/>
                </a:cubicBezTo>
                <a:cubicBezTo>
                  <a:pt x="184165" y="26070"/>
                  <a:pt x="175431" y="35574"/>
                  <a:pt x="164387" y="41096"/>
                </a:cubicBezTo>
                <a:cubicBezTo>
                  <a:pt x="139095" y="53742"/>
                  <a:pt x="95594" y="57698"/>
                  <a:pt x="71919" y="61644"/>
                </a:cubicBezTo>
                <a:cubicBezTo>
                  <a:pt x="22300" y="111265"/>
                  <a:pt x="82672" y="48204"/>
                  <a:pt x="30823" y="113015"/>
                </a:cubicBezTo>
                <a:cubicBezTo>
                  <a:pt x="24772" y="120579"/>
                  <a:pt x="17124" y="126714"/>
                  <a:pt x="10274" y="133564"/>
                </a:cubicBezTo>
                <a:cubicBezTo>
                  <a:pt x="6849" y="143838"/>
                  <a:pt x="0" y="153556"/>
                  <a:pt x="0" y="164386"/>
                </a:cubicBezTo>
                <a:cubicBezTo>
                  <a:pt x="0" y="219289"/>
                  <a:pt x="4526" y="274172"/>
                  <a:pt x="10274" y="328773"/>
                </a:cubicBezTo>
                <a:cubicBezTo>
                  <a:pt x="11408" y="339543"/>
                  <a:pt x="13784" y="351138"/>
                  <a:pt x="20549" y="359595"/>
                </a:cubicBezTo>
                <a:cubicBezTo>
                  <a:pt x="28263" y="369237"/>
                  <a:pt x="39263" y="377721"/>
                  <a:pt x="51371" y="380143"/>
                </a:cubicBezTo>
                <a:cubicBezTo>
                  <a:pt x="91809" y="388231"/>
                  <a:pt x="133564" y="386993"/>
                  <a:pt x="174661" y="390418"/>
                </a:cubicBezTo>
                <a:lnTo>
                  <a:pt x="380144" y="380143"/>
                </a:lnTo>
                <a:cubicBezTo>
                  <a:pt x="466920" y="374158"/>
                  <a:pt x="448938" y="377760"/>
                  <a:pt x="503434" y="359595"/>
                </a:cubicBezTo>
                <a:cubicBezTo>
                  <a:pt x="541106" y="363020"/>
                  <a:pt x="578892" y="365362"/>
                  <a:pt x="616450" y="369869"/>
                </a:cubicBezTo>
                <a:cubicBezTo>
                  <a:pt x="664538" y="375640"/>
                  <a:pt x="760288" y="390418"/>
                  <a:pt x="760288" y="390418"/>
                </a:cubicBezTo>
                <a:cubicBezTo>
                  <a:pt x="858049" y="382271"/>
                  <a:pt x="872031" y="413512"/>
                  <a:pt x="904126" y="349321"/>
                </a:cubicBezTo>
                <a:cubicBezTo>
                  <a:pt x="908969" y="339634"/>
                  <a:pt x="910975" y="328772"/>
                  <a:pt x="914400" y="318498"/>
                </a:cubicBezTo>
                <a:cubicBezTo>
                  <a:pt x="920143" y="243840"/>
                  <a:pt x="934324" y="175795"/>
                  <a:pt x="914400" y="102741"/>
                </a:cubicBezTo>
                <a:cubicBezTo>
                  <a:pt x="911151" y="90828"/>
                  <a:pt x="904896" y="77441"/>
                  <a:pt x="893852" y="71919"/>
                </a:cubicBezTo>
                <a:cubicBezTo>
                  <a:pt x="875220" y="62603"/>
                  <a:pt x="852797" y="64812"/>
                  <a:pt x="832207" y="61644"/>
                </a:cubicBezTo>
                <a:cubicBezTo>
                  <a:pt x="808272" y="57962"/>
                  <a:pt x="784261" y="54795"/>
                  <a:pt x="760288" y="51370"/>
                </a:cubicBezTo>
                <a:cubicBezTo>
                  <a:pt x="687030" y="26951"/>
                  <a:pt x="689462" y="25523"/>
                  <a:pt x="565079" y="20548"/>
                </a:cubicBezTo>
                <a:cubicBezTo>
                  <a:pt x="301381" y="10000"/>
                  <a:pt x="393911" y="10274"/>
                  <a:pt x="287677" y="10274"/>
                </a:cubicBezTo>
              </a:path>
            </a:pathLst>
          </a:custGeom>
          <a:gradFill flip="none" rotWithShape="1">
            <a:gsLst>
              <a:gs pos="50000">
                <a:schemeClr val="bg1">
                  <a:lumMod val="95000"/>
                </a:schemeClr>
              </a:gs>
              <a:gs pos="26000">
                <a:schemeClr val="bg1">
                  <a:lumMod val="95000"/>
                </a:schemeClr>
              </a:gs>
              <a:gs pos="74000">
                <a:schemeClr val="bg1">
                  <a:lumMod val="8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8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pt-BR"/>
          </a:p>
        </p:txBody>
      </p:sp>
      <p:pic>
        <p:nvPicPr>
          <p:cNvPr id="6" name="Imagem 1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6207125"/>
            <a:ext cx="2579687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http://2.bp.blogspot.com/-J3s3yuD26ek/VRAUXZ6ZYeI/AAAAAAAAAdI/Y3kso2d6d7c/s1600/02.png"/>
          <p:cNvPicPr>
            <a:picLocks noChangeAspect="1" noChangeArrowheads="1"/>
          </p:cNvPicPr>
          <p:nvPr userDrawn="1"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79" t="6672" r="26732" b="11060"/>
          <a:stretch/>
        </p:blipFill>
        <p:spPr bwMode="auto">
          <a:xfrm>
            <a:off x="251519" y="602396"/>
            <a:ext cx="1312427" cy="16744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ContrastingRightFacing">
              <a:rot lat="20954072" lon="19745640" rev="370216"/>
            </a:camera>
            <a:lightRig rig="threePt" dir="t"/>
          </a:scene3d>
          <a:sp3d contourW="6350" prstMaterial="matte">
            <a:bevelT w="101600" h="1016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Trebuchet M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Trebuchet M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Trebuchet M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Trebuchet M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Trebuchet M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Trebuchet M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Trebuchet M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Trebuchet M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5616" y="620688"/>
            <a:ext cx="7705426" cy="4608512"/>
          </a:xfrm>
        </p:spPr>
        <p:txBody>
          <a:bodyPr/>
          <a:lstStyle/>
          <a:p>
            <a:pPr algn="ctr"/>
            <a:r>
              <a:rPr lang="pt-BR" sz="3200" b="1" dirty="0"/>
              <a:t>Procedimentos Estratégicos </a:t>
            </a:r>
            <a:endParaRPr lang="pt-BR" sz="3200" b="1" dirty="0" smtClean="0"/>
          </a:p>
          <a:p>
            <a:pPr algn="ctr"/>
            <a:r>
              <a:rPr lang="pt-BR" sz="3200" b="1" dirty="0" smtClean="0"/>
              <a:t>a </a:t>
            </a:r>
            <a:r>
              <a:rPr lang="pt-BR" sz="3200" b="1" dirty="0"/>
              <a:t>partir </a:t>
            </a:r>
            <a:r>
              <a:rPr lang="pt-BR" sz="3200" b="1" dirty="0" smtClean="0"/>
              <a:t>das Informações Previdenciárias </a:t>
            </a:r>
            <a:r>
              <a:rPr lang="pt-BR" sz="3200" b="1" dirty="0"/>
              <a:t>Acidentárias</a:t>
            </a:r>
            <a:r>
              <a:rPr lang="pt-BR" sz="3600" b="1" dirty="0"/>
              <a:t> </a:t>
            </a:r>
            <a:endParaRPr lang="pt-BR" sz="3600" b="1" dirty="0" smtClean="0"/>
          </a:p>
          <a:p>
            <a:pPr algn="ctr"/>
            <a:endParaRPr lang="pt-BR" sz="3600" b="1" dirty="0"/>
          </a:p>
          <a:p>
            <a:pPr algn="ctr"/>
            <a:r>
              <a:rPr lang="pt-BR" sz="3600" b="1" dirty="0" smtClean="0">
                <a:solidFill>
                  <a:srgbClr val="1663D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Visão da Fiscalização em </a:t>
            </a:r>
            <a:r>
              <a:rPr lang="pt-BR" sz="3600" b="1" dirty="0">
                <a:solidFill>
                  <a:srgbClr val="1663D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Segurança e Saúde no Trabalho</a:t>
            </a:r>
            <a:endParaRPr lang="pt-BR" sz="3600" dirty="0" smtClean="0">
              <a:solidFill>
                <a:srgbClr val="1663D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76" name="Rectangle 14"/>
          <p:cNvSpPr>
            <a:spLocks noChangeArrowheads="1"/>
          </p:cNvSpPr>
          <p:nvPr/>
        </p:nvSpPr>
        <p:spPr bwMode="auto">
          <a:xfrm>
            <a:off x="828675" y="4509120"/>
            <a:ext cx="7343775" cy="1296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0"/>
              </a:spcAft>
            </a:pPr>
            <a:r>
              <a:rPr lang="pt-BR" sz="2000" b="1" dirty="0" smtClean="0">
                <a:solidFill>
                  <a:srgbClr val="1F497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Jeferson Seidler</a:t>
            </a:r>
          </a:p>
          <a:p>
            <a:pPr algn="ctr">
              <a:spcAft>
                <a:spcPts val="0"/>
              </a:spcAft>
            </a:pPr>
            <a:r>
              <a:rPr lang="pt-BR" sz="2000" dirty="0">
                <a:solidFill>
                  <a:srgbClr val="1F497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Coordenação-Geral de Fiscalização e Projetos</a:t>
            </a:r>
          </a:p>
          <a:p>
            <a:pPr algn="ctr">
              <a:spcAft>
                <a:spcPts val="0"/>
              </a:spcAft>
            </a:pPr>
            <a:r>
              <a:rPr lang="pt-BR" sz="2000" dirty="0" smtClean="0">
                <a:solidFill>
                  <a:srgbClr val="1F497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Departamento </a:t>
            </a:r>
            <a:r>
              <a:rPr lang="pt-BR" sz="2000" dirty="0">
                <a:solidFill>
                  <a:srgbClr val="1F497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Segurança e Saúde no Trabalho</a:t>
            </a:r>
            <a:endParaRPr lang="pt-BR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pt-BR" sz="2000" dirty="0">
                <a:solidFill>
                  <a:srgbClr val="1F497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Secretaria de Inspeção do Trabalho</a:t>
            </a:r>
            <a:endParaRPr lang="pt-BR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pt-BR" sz="2000" dirty="0">
                <a:solidFill>
                  <a:srgbClr val="1F497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Ministério do Trabalho e Previdência </a:t>
            </a:r>
            <a:r>
              <a:rPr lang="pt-BR" sz="2000" dirty="0" smtClean="0">
                <a:solidFill>
                  <a:srgbClr val="1F497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Social</a:t>
            </a:r>
            <a:endParaRPr lang="pt-BR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PERSPECTIVAS</a:t>
            </a:r>
          </a:p>
        </p:txBody>
      </p:sp>
      <p:sp>
        <p:nvSpPr>
          <p:cNvPr id="13" name="Retângulo 12"/>
          <p:cNvSpPr/>
          <p:nvPr/>
        </p:nvSpPr>
        <p:spPr>
          <a:xfrm>
            <a:off x="1331640" y="620688"/>
            <a:ext cx="6840760" cy="90563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marL="92075" indent="0">
              <a:lnSpc>
                <a:spcPct val="115000"/>
              </a:lnSpc>
              <a:spcAft>
                <a:spcPts val="0"/>
              </a:spcAft>
            </a:pPr>
            <a:r>
              <a:rPr lang="pt-BR" sz="2400" b="1" spc="50" dirty="0" smtClean="0">
                <a:ln w="0"/>
                <a:solidFill>
                  <a:srgbClr val="1663D4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Arial"/>
                <a:ea typeface="Times New Roman"/>
                <a:cs typeface="Times New Roman"/>
              </a:rPr>
              <a:t>Atualmente dispomos de:</a:t>
            </a:r>
          </a:p>
          <a:p>
            <a:pPr marL="92075" indent="0" algn="ctr">
              <a:lnSpc>
                <a:spcPct val="115000"/>
              </a:lnSpc>
              <a:spcAft>
                <a:spcPts val="0"/>
              </a:spcAft>
            </a:pPr>
            <a:endParaRPr lang="pt-BR" sz="2400" b="1" spc="50" dirty="0" smtClean="0">
              <a:ln w="0"/>
              <a:solidFill>
                <a:srgbClr val="1663D4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Arial"/>
              <a:ea typeface="Times New Roman"/>
              <a:cs typeface="Times New Roman"/>
            </a:endParaRPr>
          </a:p>
        </p:txBody>
      </p:sp>
      <p:sp>
        <p:nvSpPr>
          <p:cNvPr id="15" name="Retângulo 14"/>
          <p:cNvSpPr/>
          <p:nvPr/>
        </p:nvSpPr>
        <p:spPr>
          <a:xfrm>
            <a:off x="468313" y="2582886"/>
            <a:ext cx="4320480" cy="3508653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  <a:sp3d/>
          </a:bodyPr>
          <a:lstStyle/>
          <a:p>
            <a:pPr marL="92075">
              <a:spcAft>
                <a:spcPts val="0"/>
              </a:spcAft>
            </a:pPr>
            <a:r>
              <a:rPr lang="pt-BR" sz="2400" b="1" spc="50" dirty="0">
                <a:ln w="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Times New Roman"/>
              </a:rPr>
              <a:t>Com a nova portaria, teremos o detalhamento</a:t>
            </a:r>
            <a:r>
              <a:rPr lang="pt-BR" sz="2400" b="1" spc="50" dirty="0" smtClean="0">
                <a:ln w="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Times New Roman"/>
              </a:rPr>
              <a:t>:</a:t>
            </a:r>
          </a:p>
          <a:p>
            <a:pPr marL="92075">
              <a:spcAft>
                <a:spcPts val="0"/>
              </a:spcAft>
            </a:pPr>
            <a:endParaRPr lang="pt-BR" sz="2400" b="1" spc="50" dirty="0">
              <a:ln w="0"/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  <a:cs typeface="Times New Roman"/>
            </a:endParaRPr>
          </a:p>
          <a:p>
            <a:pPr marL="628650" lvl="1" indent="-274638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pt-BR" sz="2400" b="1" spc="50" dirty="0">
                <a:ln w="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Times New Roman"/>
              </a:rPr>
              <a:t>Dos acidentes do trabalho liquidados</a:t>
            </a:r>
          </a:p>
          <a:p>
            <a:pPr marL="628650" lvl="1" indent="-274638"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pt-BR" sz="2400" b="1" spc="50" dirty="0">
                <a:ln w="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Times New Roman"/>
              </a:rPr>
              <a:t>Dos acidentes de trabalho “sem CAT”</a:t>
            </a:r>
          </a:p>
          <a:p>
            <a:pPr marL="628650" lvl="1" indent="-274638"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pt-BR" sz="2400" b="1" spc="50" dirty="0">
                <a:ln w="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Times New Roman"/>
              </a:rPr>
              <a:t>Dos cálculos do FAT</a:t>
            </a:r>
          </a:p>
        </p:txBody>
      </p:sp>
      <p:sp>
        <p:nvSpPr>
          <p:cNvPr id="6" name="Retângulo 5"/>
          <p:cNvSpPr/>
          <p:nvPr/>
        </p:nvSpPr>
        <p:spPr>
          <a:xfrm>
            <a:off x="2051720" y="1058018"/>
            <a:ext cx="6768752" cy="1578894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marL="549275" indent="-4572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pt-BR" sz="2800" b="1" spc="50" dirty="0" smtClean="0">
                <a:ln w="0"/>
                <a:solidFill>
                  <a:srgbClr val="1663D4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Arial"/>
                <a:ea typeface="Times New Roman"/>
                <a:cs typeface="Times New Roman"/>
              </a:rPr>
              <a:t>Dados Individualizados das CAT</a:t>
            </a:r>
          </a:p>
          <a:p>
            <a:pPr marL="549275" indent="-4572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pt-BR" sz="2800" b="1" spc="50" dirty="0">
                <a:ln w="0"/>
                <a:solidFill>
                  <a:srgbClr val="1663D4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Arial"/>
                <a:ea typeface="Times New Roman"/>
                <a:cs typeface="Times New Roman"/>
              </a:rPr>
              <a:t>Anuários e Boletins Estatísticos</a:t>
            </a:r>
          </a:p>
          <a:p>
            <a:pPr marL="549275" indent="-4572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endParaRPr lang="pt-BR" sz="2800" b="1" spc="50" dirty="0">
              <a:ln w="0"/>
              <a:solidFill>
                <a:srgbClr val="1663D4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Arial"/>
              <a:ea typeface="Times New Roman"/>
              <a:cs typeface="Times New Roman"/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0204" y="3166108"/>
            <a:ext cx="3427709" cy="2342207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Tinta 2"/>
              <p14:cNvContentPartPr/>
              <p14:nvPr/>
            </p14:nvContentPartPr>
            <p14:xfrm>
              <a:off x="4968000" y="2537640"/>
              <a:ext cx="3079080" cy="3185280"/>
            </p14:xfrm>
          </p:contentPart>
        </mc:Choice>
        <mc:Fallback xmlns="">
          <p:pic>
            <p:nvPicPr>
              <p:cNvPr id="3" name="Tinta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58640" y="2528280"/>
                <a:ext cx="3097800" cy="3204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1451404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Estratégia</a:t>
            </a:r>
          </a:p>
        </p:txBody>
      </p:sp>
      <p:sp>
        <p:nvSpPr>
          <p:cNvPr id="4" name="Retângulo 3"/>
          <p:cNvSpPr/>
          <p:nvPr/>
        </p:nvSpPr>
        <p:spPr>
          <a:xfrm>
            <a:off x="1499399" y="1195821"/>
            <a:ext cx="2834430" cy="92333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  <p:txBody>
          <a:bodyPr wrap="none" lIns="91440" tIns="45720" rIns="91440" bIns="45720">
            <a:spAutoFit/>
            <a:sp3d extrusionH="57150">
              <a:bevelT w="38100" h="38100" prst="angle"/>
            </a:sp3d>
          </a:bodyPr>
          <a:lstStyle/>
          <a:p>
            <a:pPr algn="ctr"/>
            <a:r>
              <a:rPr lang="pt-BR" sz="5400" b="1" cap="none" spc="0" dirty="0" smtClean="0">
                <a:ln w="22225">
                  <a:noFill/>
                  <a:prstDash val="solid"/>
                </a:ln>
                <a:solidFill>
                  <a:srgbClr val="1663D4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Eficácia</a:t>
            </a:r>
            <a:endParaRPr lang="pt-BR" sz="5400" b="1" cap="none" spc="0" dirty="0">
              <a:ln w="22225">
                <a:noFill/>
                <a:prstDash val="solid"/>
              </a:ln>
              <a:solidFill>
                <a:srgbClr val="1663D4"/>
              </a:solidFill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4975344" y="1195821"/>
            <a:ext cx="3421129" cy="92333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  <p:txBody>
          <a:bodyPr wrap="none" lIns="91440" tIns="45720" rIns="91440" bIns="45720">
            <a:spAutoFit/>
            <a:sp3d extrusionH="57150">
              <a:bevelT w="38100" h="38100" prst="angle"/>
            </a:sp3d>
          </a:bodyPr>
          <a:lstStyle/>
          <a:p>
            <a:pPr algn="ctr"/>
            <a:r>
              <a:rPr lang="pt-BR" sz="5400" b="1" dirty="0">
                <a:ln w="22225">
                  <a:noFill/>
                  <a:prstDash val="solid"/>
                </a:ln>
                <a:solidFill>
                  <a:srgbClr val="1663D4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Eficiência</a:t>
            </a:r>
          </a:p>
        </p:txBody>
      </p:sp>
      <p:sp>
        <p:nvSpPr>
          <p:cNvPr id="7" name="Retângulo 6"/>
          <p:cNvSpPr/>
          <p:nvPr/>
        </p:nvSpPr>
        <p:spPr>
          <a:xfrm>
            <a:off x="2105146" y="4747210"/>
            <a:ext cx="4862229" cy="1107996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  <p:txBody>
          <a:bodyPr wrap="none" lIns="91440" tIns="45720" rIns="91440" bIns="45720">
            <a:spAutoFit/>
            <a:sp3d extrusionH="57150">
              <a:bevelT w="38100" h="38100" prst="angle"/>
            </a:sp3d>
          </a:bodyPr>
          <a:lstStyle/>
          <a:p>
            <a:pPr algn="ctr"/>
            <a:r>
              <a:rPr lang="pt-BR" sz="6600" b="1" dirty="0">
                <a:ln w="22225">
                  <a:noFill/>
                  <a:prstDash val="solid"/>
                </a:ln>
                <a:solidFill>
                  <a:srgbClr val="1663D4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Efetividade</a:t>
            </a:r>
          </a:p>
        </p:txBody>
      </p:sp>
      <p:sp>
        <p:nvSpPr>
          <p:cNvPr id="9" name="Seta para a direita 8"/>
          <p:cNvSpPr/>
          <p:nvPr/>
        </p:nvSpPr>
        <p:spPr bwMode="auto">
          <a:xfrm rot="2447917">
            <a:off x="3206565" y="2209999"/>
            <a:ext cx="936104" cy="648072"/>
          </a:xfrm>
          <a:prstGeom prst="rightArrow">
            <a:avLst/>
          </a:prstGeom>
          <a:solidFill>
            <a:srgbClr val="FF9900"/>
          </a:solidFill>
          <a:ln w="9525" cap="flat" cmpd="sng" algn="ctr">
            <a:solidFill>
              <a:srgbClr val="9E5E00"/>
            </a:solidFill>
            <a:prstDash val="solid"/>
            <a:round/>
            <a:headEnd type="none" w="med" len="med"/>
            <a:tailEnd type="none" w="med" len="med"/>
          </a:ln>
          <a:effectLst>
            <a:glow rad="228600">
              <a:srgbClr val="C00000">
                <a:alpha val="40000"/>
              </a:srgb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11" name="Seta para a direita 10"/>
          <p:cNvSpPr/>
          <p:nvPr/>
        </p:nvSpPr>
        <p:spPr bwMode="auto">
          <a:xfrm rot="8142438">
            <a:off x="4507292" y="2180126"/>
            <a:ext cx="936104" cy="648072"/>
          </a:xfrm>
          <a:prstGeom prst="rightArrow">
            <a:avLst/>
          </a:prstGeom>
          <a:solidFill>
            <a:srgbClr val="FF9900"/>
          </a:solidFill>
          <a:ln w="9525" cap="flat" cmpd="sng" algn="ctr">
            <a:solidFill>
              <a:srgbClr val="9E5E00"/>
            </a:solidFill>
            <a:prstDash val="solid"/>
            <a:round/>
            <a:headEnd type="none" w="med" len="med"/>
            <a:tailEnd type="none" w="med" len="med"/>
          </a:ln>
          <a:effectLst>
            <a:glow rad="228600">
              <a:srgbClr val="C00000">
                <a:alpha val="40000"/>
              </a:srgb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12" name="Seta para a direita 11"/>
          <p:cNvSpPr/>
          <p:nvPr/>
        </p:nvSpPr>
        <p:spPr bwMode="auto">
          <a:xfrm rot="5400000">
            <a:off x="3376107" y="3329387"/>
            <a:ext cx="1896213" cy="1071637"/>
          </a:xfrm>
          <a:prstGeom prst="rightArrow">
            <a:avLst/>
          </a:prstGeom>
          <a:solidFill>
            <a:srgbClr val="FF9900"/>
          </a:solidFill>
          <a:ln w="9525" cap="flat" cmpd="sng" algn="ctr">
            <a:solidFill>
              <a:srgbClr val="9E5E00"/>
            </a:solidFill>
            <a:prstDash val="solid"/>
            <a:round/>
            <a:headEnd type="none" w="med" len="med"/>
            <a:tailEnd type="none" w="med" len="med"/>
          </a:ln>
          <a:effectLst>
            <a:glow rad="228600">
              <a:srgbClr val="C00000">
                <a:alpha val="40000"/>
              </a:srgb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Prioridades da Inspeção em SST</a:t>
            </a:r>
          </a:p>
        </p:txBody>
      </p:sp>
      <p:sp>
        <p:nvSpPr>
          <p:cNvPr id="6" name="Retângulo 5"/>
          <p:cNvSpPr/>
          <p:nvPr/>
        </p:nvSpPr>
        <p:spPr>
          <a:xfrm>
            <a:off x="1547664" y="877292"/>
            <a:ext cx="7150249" cy="181588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  <p:txBody>
          <a:bodyPr wrap="square" lIns="91440" tIns="45720" rIns="91440" bIns="45720">
            <a:spAutoFit/>
            <a:sp3d extrusionH="57150">
              <a:bevelT w="38100" h="38100" prst="angle"/>
            </a:sp3d>
          </a:bodyPr>
          <a:lstStyle/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pt-BR" sz="2800" b="1" dirty="0" smtClean="0">
                <a:ln w="22225">
                  <a:noFill/>
                  <a:prstDash val="solid"/>
                </a:ln>
                <a:solidFill>
                  <a:srgbClr val="1663D4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Trabalho Seguro e Saudável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pt-BR" sz="2800" b="1" dirty="0" smtClean="0">
                <a:ln w="22225">
                  <a:noFill/>
                  <a:prstDash val="solid"/>
                </a:ln>
                <a:solidFill>
                  <a:srgbClr val="1663D4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Redução dos Acidentes e Doenças do Trabalho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endParaRPr lang="pt-BR" sz="2800" b="1" dirty="0">
              <a:ln w="22225">
                <a:noFill/>
                <a:prstDash val="solid"/>
              </a:ln>
              <a:solidFill>
                <a:srgbClr val="1663D4"/>
              </a:solidFill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323528" y="3222558"/>
            <a:ext cx="2843931" cy="2246769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  <p:txBody>
          <a:bodyPr wrap="square" lIns="91440" tIns="45720" rIns="91440" bIns="45720">
            <a:spAutoFit/>
            <a:sp3d extrusionH="57150">
              <a:bevelT w="38100" h="38100" prst="angle"/>
            </a:sp3d>
          </a:bodyPr>
          <a:lstStyle/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pt-BR" sz="2800" b="1" dirty="0" smtClean="0">
                <a:ln w="22225">
                  <a:noFill/>
                  <a:prstDash val="solid"/>
                </a:ln>
                <a:solidFill>
                  <a:srgbClr val="1663D4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Recursos Finitos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pt-BR" sz="2800" b="1" dirty="0" smtClean="0">
                <a:ln w="22225">
                  <a:noFill/>
                  <a:prstDash val="solid"/>
                </a:ln>
                <a:solidFill>
                  <a:srgbClr val="1663D4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Demandas Excessivas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endParaRPr lang="pt-BR" sz="2800" b="1" dirty="0">
              <a:ln w="22225">
                <a:noFill/>
                <a:prstDash val="solid"/>
              </a:ln>
              <a:solidFill>
                <a:srgbClr val="1663D4"/>
              </a:solidFill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1026" name="Picture 2" descr="http://saiadolugar.com.br/arquivos/2013/07/foco-estrat%C3%A9gic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0001" y="4149080"/>
            <a:ext cx="1507811" cy="1130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eta para a direita 1"/>
          <p:cNvSpPr/>
          <p:nvPr/>
        </p:nvSpPr>
        <p:spPr bwMode="auto">
          <a:xfrm>
            <a:off x="3635896" y="3886146"/>
            <a:ext cx="1800200" cy="36004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</a:endParaRPr>
          </a:p>
        </p:txBody>
      </p:sp>
      <p:sp>
        <p:nvSpPr>
          <p:cNvPr id="11" name="Retângulo 10"/>
          <p:cNvSpPr/>
          <p:nvPr/>
        </p:nvSpPr>
        <p:spPr>
          <a:xfrm>
            <a:off x="6190001" y="2960948"/>
            <a:ext cx="1184099" cy="5232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  <p:txBody>
          <a:bodyPr wrap="square" lIns="91440" tIns="45720" rIns="91440" bIns="45720">
            <a:spAutoFit/>
            <a:sp3d extrusionH="57150">
              <a:bevelT w="38100" h="38100" prst="angle"/>
            </a:sp3d>
          </a:bodyPr>
          <a:lstStyle/>
          <a:p>
            <a:pPr algn="just"/>
            <a:r>
              <a:rPr lang="pt-BR" sz="2800" b="1" dirty="0" smtClean="0">
                <a:ln w="22225">
                  <a:noFill/>
                  <a:prstDash val="solid"/>
                </a:ln>
                <a:solidFill>
                  <a:srgbClr val="1663D4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FOCO</a:t>
            </a:r>
            <a:endParaRPr lang="pt-BR" sz="2800" b="1" dirty="0">
              <a:ln w="22225">
                <a:noFill/>
                <a:prstDash val="solid"/>
              </a:ln>
              <a:solidFill>
                <a:srgbClr val="1663D4"/>
              </a:solidFill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9545536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FOCO</a:t>
            </a:r>
            <a:endParaRPr lang="pt-BR" dirty="0"/>
          </a:p>
        </p:txBody>
      </p:sp>
      <p:sp>
        <p:nvSpPr>
          <p:cNvPr id="4" name="CaixaDeTexto 3"/>
          <p:cNvSpPr txBox="1"/>
          <p:nvPr/>
        </p:nvSpPr>
        <p:spPr>
          <a:xfrm rot="16200000">
            <a:off x="2244827" y="2675793"/>
            <a:ext cx="19558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i="0" dirty="0" smtClean="0">
                <a:solidFill>
                  <a:schemeClr val="bg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Queimadura 1º Grau</a:t>
            </a:r>
            <a:endParaRPr lang="pt-BR" sz="1600" i="0" dirty="0">
              <a:solidFill>
                <a:schemeClr val="bg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1815790" y="3335937"/>
            <a:ext cx="1368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i="0" dirty="0" smtClean="0">
                <a:solidFill>
                  <a:schemeClr val="bg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Entorse Leve</a:t>
            </a:r>
            <a:endParaRPr lang="pt-BR" sz="1600" i="0" dirty="0">
              <a:solidFill>
                <a:schemeClr val="bg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5895241" y="2909478"/>
            <a:ext cx="19891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i="0" dirty="0" smtClean="0">
                <a:solidFill>
                  <a:schemeClr val="bg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Amputações</a:t>
            </a:r>
            <a:endParaRPr lang="pt-BR" sz="1600" i="0" dirty="0">
              <a:solidFill>
                <a:schemeClr val="bg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4272799" y="4092526"/>
            <a:ext cx="15121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i="0" dirty="0" smtClean="0">
                <a:solidFill>
                  <a:schemeClr val="bg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Fratura simples</a:t>
            </a:r>
            <a:endParaRPr lang="pt-BR" sz="1600" i="0" dirty="0">
              <a:solidFill>
                <a:schemeClr val="bg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0" name="CaixaDeTexto 9"/>
          <p:cNvSpPr txBox="1"/>
          <p:nvPr/>
        </p:nvSpPr>
        <p:spPr>
          <a:xfrm>
            <a:off x="1644238" y="2082599"/>
            <a:ext cx="17918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i="0" dirty="0" smtClean="0">
                <a:solidFill>
                  <a:schemeClr val="bg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Corte Superficial</a:t>
            </a:r>
            <a:endParaRPr lang="pt-BR" sz="1600" i="0" dirty="0">
              <a:solidFill>
                <a:schemeClr val="bg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3259080" y="1982487"/>
            <a:ext cx="10608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i="0" dirty="0" smtClean="0">
                <a:solidFill>
                  <a:schemeClr val="bg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Arranhão </a:t>
            </a:r>
            <a:endParaRPr lang="pt-BR" sz="1600" i="0" dirty="0">
              <a:solidFill>
                <a:schemeClr val="bg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2" name="CaixaDeTexto 11"/>
          <p:cNvSpPr txBox="1"/>
          <p:nvPr/>
        </p:nvSpPr>
        <p:spPr>
          <a:xfrm>
            <a:off x="3597943" y="3120798"/>
            <a:ext cx="7560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i="0" dirty="0" smtClean="0">
                <a:solidFill>
                  <a:schemeClr val="bg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ÓBITO</a:t>
            </a:r>
            <a:endParaRPr lang="pt-BR" sz="1600" i="0" dirty="0">
              <a:solidFill>
                <a:schemeClr val="bg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3" name="CaixaDeTexto 12"/>
          <p:cNvSpPr txBox="1"/>
          <p:nvPr/>
        </p:nvSpPr>
        <p:spPr>
          <a:xfrm>
            <a:off x="4107085" y="3738583"/>
            <a:ext cx="29962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i="0" dirty="0" smtClean="0">
                <a:solidFill>
                  <a:schemeClr val="bg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Aposentadoria por incapacidade</a:t>
            </a:r>
            <a:endParaRPr lang="pt-BR" sz="1600" i="0" dirty="0">
              <a:solidFill>
                <a:schemeClr val="bg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4" name="CaixaDeTexto 13"/>
          <p:cNvSpPr txBox="1"/>
          <p:nvPr/>
        </p:nvSpPr>
        <p:spPr>
          <a:xfrm>
            <a:off x="3330130" y="2867798"/>
            <a:ext cx="23646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i="0" dirty="0" smtClean="0">
                <a:solidFill>
                  <a:schemeClr val="bg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Incapacidade Permanente</a:t>
            </a:r>
            <a:endParaRPr lang="pt-BR" sz="1600" i="0" dirty="0">
              <a:solidFill>
                <a:schemeClr val="bg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5" name="CaixaDeTexto 14"/>
          <p:cNvSpPr txBox="1"/>
          <p:nvPr/>
        </p:nvSpPr>
        <p:spPr>
          <a:xfrm>
            <a:off x="2918119" y="4026550"/>
            <a:ext cx="18699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i="0" dirty="0" smtClean="0">
                <a:solidFill>
                  <a:schemeClr val="bg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Longa Duração</a:t>
            </a:r>
            <a:endParaRPr lang="pt-BR" sz="1600" i="0" dirty="0">
              <a:solidFill>
                <a:schemeClr val="bg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6" name="CaixaDeTexto 15"/>
          <p:cNvSpPr txBox="1"/>
          <p:nvPr/>
        </p:nvSpPr>
        <p:spPr>
          <a:xfrm rot="5400000">
            <a:off x="4910600" y="2743625"/>
            <a:ext cx="17327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i="0" dirty="0" smtClean="0">
                <a:solidFill>
                  <a:schemeClr val="bg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Média Duração</a:t>
            </a:r>
            <a:endParaRPr lang="pt-BR" sz="1600" i="0" dirty="0">
              <a:solidFill>
                <a:schemeClr val="bg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7" name="CaixaDeTexto 16"/>
          <p:cNvSpPr txBox="1"/>
          <p:nvPr/>
        </p:nvSpPr>
        <p:spPr>
          <a:xfrm>
            <a:off x="2286680" y="3597450"/>
            <a:ext cx="13808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i="0" dirty="0" smtClean="0">
                <a:solidFill>
                  <a:schemeClr val="bg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Curta duração</a:t>
            </a:r>
            <a:endParaRPr lang="pt-BR" sz="1600" i="0" dirty="0">
              <a:solidFill>
                <a:schemeClr val="bg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8" name="CaixaDeTexto 17"/>
          <p:cNvSpPr txBox="1"/>
          <p:nvPr/>
        </p:nvSpPr>
        <p:spPr>
          <a:xfrm>
            <a:off x="4186437" y="2338635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i="0" dirty="0" smtClean="0">
                <a:solidFill>
                  <a:schemeClr val="bg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Sem afastamento</a:t>
            </a:r>
            <a:endParaRPr lang="pt-BR" sz="1600" i="0" dirty="0">
              <a:solidFill>
                <a:schemeClr val="bg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9" name="CaixaDeTexto 18"/>
          <p:cNvSpPr txBox="1"/>
          <p:nvPr/>
        </p:nvSpPr>
        <p:spPr>
          <a:xfrm rot="16200000">
            <a:off x="3502450" y="2190742"/>
            <a:ext cx="12244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i="0" dirty="0" smtClean="0">
                <a:solidFill>
                  <a:schemeClr val="bg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Fatais</a:t>
            </a:r>
            <a:endParaRPr lang="pt-BR" sz="1600" i="0" dirty="0">
              <a:solidFill>
                <a:schemeClr val="bg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20" name="CaixaDeTexto 19"/>
          <p:cNvSpPr txBox="1"/>
          <p:nvPr/>
        </p:nvSpPr>
        <p:spPr>
          <a:xfrm>
            <a:off x="4211960" y="3323689"/>
            <a:ext cx="15121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i="0" dirty="0" smtClean="0">
                <a:solidFill>
                  <a:schemeClr val="bg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Graves</a:t>
            </a:r>
            <a:endParaRPr lang="pt-BR" sz="1600" i="0" dirty="0">
              <a:solidFill>
                <a:schemeClr val="bg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21" name="CaixaDeTexto 20"/>
          <p:cNvSpPr txBox="1"/>
          <p:nvPr/>
        </p:nvSpPr>
        <p:spPr>
          <a:xfrm>
            <a:off x="4155886" y="2623284"/>
            <a:ext cx="19442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i="0" dirty="0" smtClean="0">
                <a:solidFill>
                  <a:schemeClr val="bg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Moderados </a:t>
            </a:r>
            <a:endParaRPr lang="pt-BR" sz="1600" i="0" dirty="0">
              <a:solidFill>
                <a:schemeClr val="bg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22" name="CaixaDeTexto 21"/>
          <p:cNvSpPr txBox="1"/>
          <p:nvPr/>
        </p:nvSpPr>
        <p:spPr>
          <a:xfrm>
            <a:off x="4095554" y="2116194"/>
            <a:ext cx="15121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i="0" dirty="0" smtClean="0">
                <a:solidFill>
                  <a:schemeClr val="bg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Fratura Exposta</a:t>
            </a:r>
            <a:endParaRPr lang="pt-BR" sz="1600" i="0" dirty="0">
              <a:solidFill>
                <a:schemeClr val="bg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23" name="CaixaDeTexto 22"/>
          <p:cNvSpPr txBox="1"/>
          <p:nvPr/>
        </p:nvSpPr>
        <p:spPr>
          <a:xfrm>
            <a:off x="1832557" y="2396539"/>
            <a:ext cx="12949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i="0" dirty="0" smtClean="0">
                <a:solidFill>
                  <a:schemeClr val="bg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Queimadura 2º Grau</a:t>
            </a:r>
            <a:endParaRPr lang="pt-BR" sz="1600" i="0" dirty="0">
              <a:solidFill>
                <a:schemeClr val="bg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24" name="CaixaDeTexto 23"/>
          <p:cNvSpPr txBox="1"/>
          <p:nvPr/>
        </p:nvSpPr>
        <p:spPr>
          <a:xfrm>
            <a:off x="3295940" y="1769650"/>
            <a:ext cx="19558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i="0" dirty="0" smtClean="0">
                <a:solidFill>
                  <a:schemeClr val="bg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Queimadura 3º Grau</a:t>
            </a:r>
            <a:endParaRPr lang="pt-BR" sz="1600" i="0" dirty="0">
              <a:solidFill>
                <a:schemeClr val="bg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25" name="CaixaDeTexto 24"/>
          <p:cNvSpPr txBox="1"/>
          <p:nvPr/>
        </p:nvSpPr>
        <p:spPr>
          <a:xfrm>
            <a:off x="5843178" y="2461350"/>
            <a:ext cx="12601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i="0" dirty="0" smtClean="0">
                <a:solidFill>
                  <a:schemeClr val="bg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Queimadura da Face</a:t>
            </a:r>
            <a:endParaRPr lang="pt-BR" sz="1600" i="0" dirty="0">
              <a:solidFill>
                <a:schemeClr val="bg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26" name="CaixaDeTexto 25"/>
          <p:cNvSpPr txBox="1"/>
          <p:nvPr/>
        </p:nvSpPr>
        <p:spPr>
          <a:xfrm>
            <a:off x="4638854" y="3152975"/>
            <a:ext cx="10361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i="0" dirty="0" smtClean="0">
                <a:solidFill>
                  <a:schemeClr val="bg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LER/DORT</a:t>
            </a:r>
            <a:endParaRPr lang="pt-BR" sz="1600" i="0" dirty="0">
              <a:solidFill>
                <a:schemeClr val="bg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27" name="CaixaDeTexto 26"/>
          <p:cNvSpPr txBox="1"/>
          <p:nvPr/>
        </p:nvSpPr>
        <p:spPr>
          <a:xfrm>
            <a:off x="4119687" y="3536323"/>
            <a:ext cx="31886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i="0" dirty="0" smtClean="0">
                <a:solidFill>
                  <a:schemeClr val="bg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Câncer Ocupacional</a:t>
            </a:r>
            <a:endParaRPr lang="pt-BR" sz="1600" i="0" dirty="0">
              <a:solidFill>
                <a:schemeClr val="bg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28" name="CaixaDeTexto 27"/>
          <p:cNvSpPr txBox="1"/>
          <p:nvPr/>
        </p:nvSpPr>
        <p:spPr>
          <a:xfrm>
            <a:off x="5808931" y="2178655"/>
            <a:ext cx="18142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i="0" dirty="0" smtClean="0">
                <a:solidFill>
                  <a:schemeClr val="bg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Distúrbios Mentais</a:t>
            </a:r>
            <a:endParaRPr lang="pt-BR" sz="1600" i="0" dirty="0">
              <a:solidFill>
                <a:schemeClr val="bg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29" name="CaixaDeTexto 28"/>
          <p:cNvSpPr txBox="1"/>
          <p:nvPr/>
        </p:nvSpPr>
        <p:spPr>
          <a:xfrm>
            <a:off x="3241069" y="2281654"/>
            <a:ext cx="10361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i="0" dirty="0" smtClean="0">
                <a:solidFill>
                  <a:schemeClr val="bg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Choque Elétrico</a:t>
            </a:r>
            <a:endParaRPr lang="pt-BR" sz="1600" i="0" dirty="0">
              <a:solidFill>
                <a:schemeClr val="bg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0" name="CaixaDeTexto 29"/>
          <p:cNvSpPr txBox="1"/>
          <p:nvPr/>
        </p:nvSpPr>
        <p:spPr>
          <a:xfrm rot="16200000">
            <a:off x="3524603" y="3356870"/>
            <a:ext cx="10361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i="0" dirty="0" smtClean="0">
                <a:solidFill>
                  <a:schemeClr val="bg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Quedas</a:t>
            </a:r>
            <a:endParaRPr lang="pt-BR" sz="1600" i="0" dirty="0">
              <a:solidFill>
                <a:schemeClr val="bg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1" name="CaixaDeTexto 30"/>
          <p:cNvSpPr txBox="1"/>
          <p:nvPr/>
        </p:nvSpPr>
        <p:spPr>
          <a:xfrm>
            <a:off x="3253651" y="3385208"/>
            <a:ext cx="10361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i="0" dirty="0" smtClean="0">
                <a:solidFill>
                  <a:schemeClr val="bg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Prensa</a:t>
            </a:r>
            <a:endParaRPr lang="pt-BR" sz="1600" i="0" dirty="0">
              <a:solidFill>
                <a:schemeClr val="bg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2" name="CaixaDeTexto 31"/>
          <p:cNvSpPr txBox="1"/>
          <p:nvPr/>
        </p:nvSpPr>
        <p:spPr>
          <a:xfrm>
            <a:off x="1509332" y="2963769"/>
            <a:ext cx="21969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i="0" dirty="0" smtClean="0">
                <a:solidFill>
                  <a:schemeClr val="bg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Serra Circular</a:t>
            </a:r>
            <a:endParaRPr lang="pt-BR" sz="1600" i="0" dirty="0">
              <a:solidFill>
                <a:schemeClr val="bg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3" name="CaixaDeTexto 32"/>
          <p:cNvSpPr txBox="1"/>
          <p:nvPr/>
        </p:nvSpPr>
        <p:spPr>
          <a:xfrm>
            <a:off x="5806435" y="3231319"/>
            <a:ext cx="10361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i="0" dirty="0" smtClean="0">
                <a:solidFill>
                  <a:schemeClr val="bg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Guilhotina</a:t>
            </a:r>
            <a:endParaRPr lang="pt-BR" sz="1600" i="0" dirty="0">
              <a:solidFill>
                <a:schemeClr val="bg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73953697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FOCO</a:t>
            </a:r>
            <a:endParaRPr lang="pt-BR" dirty="0"/>
          </a:p>
        </p:txBody>
      </p:sp>
      <p:sp>
        <p:nvSpPr>
          <p:cNvPr id="4" name="CaixaDeTexto 3"/>
          <p:cNvSpPr txBox="1"/>
          <p:nvPr/>
        </p:nvSpPr>
        <p:spPr>
          <a:xfrm rot="16200000">
            <a:off x="2244827" y="2691182"/>
            <a:ext cx="1955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/>
              <a:t>Queimadura 1º Grau</a:t>
            </a:r>
            <a:endParaRPr lang="pt-BR" sz="1400" dirty="0"/>
          </a:p>
        </p:txBody>
      </p:sp>
      <p:sp>
        <p:nvSpPr>
          <p:cNvPr id="6" name="CaixaDeTexto 5"/>
          <p:cNvSpPr txBox="1"/>
          <p:nvPr/>
        </p:nvSpPr>
        <p:spPr>
          <a:xfrm>
            <a:off x="1815790" y="3335937"/>
            <a:ext cx="13681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/>
              <a:t>Entorse Leve</a:t>
            </a:r>
            <a:endParaRPr lang="pt-BR" sz="1400" dirty="0"/>
          </a:p>
        </p:txBody>
      </p:sp>
      <p:sp>
        <p:nvSpPr>
          <p:cNvPr id="8" name="CaixaDeTexto 7"/>
          <p:cNvSpPr txBox="1"/>
          <p:nvPr/>
        </p:nvSpPr>
        <p:spPr>
          <a:xfrm>
            <a:off x="1454607" y="1646734"/>
            <a:ext cx="32910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 smtClean="0">
                <a:latin typeface="Segoe Script" panose="020B0504020000000003" pitchFamily="34" charset="0"/>
              </a:rPr>
              <a:t>Amputações</a:t>
            </a:r>
            <a:endParaRPr lang="pt-BR" sz="2800" b="1" dirty="0">
              <a:latin typeface="Segoe Script" panose="020B0504020000000003" pitchFamily="34" charset="0"/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4272799" y="4092526"/>
            <a:ext cx="15121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/>
              <a:t>Fratura simples</a:t>
            </a:r>
            <a:endParaRPr lang="pt-BR" sz="1400" dirty="0"/>
          </a:p>
        </p:txBody>
      </p:sp>
      <p:sp>
        <p:nvSpPr>
          <p:cNvPr id="10" name="CaixaDeTexto 9"/>
          <p:cNvSpPr txBox="1"/>
          <p:nvPr/>
        </p:nvSpPr>
        <p:spPr>
          <a:xfrm>
            <a:off x="1644238" y="2082599"/>
            <a:ext cx="17918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/>
              <a:t>Corte Superficial</a:t>
            </a:r>
            <a:endParaRPr lang="pt-BR" sz="1400" dirty="0"/>
          </a:p>
        </p:txBody>
      </p:sp>
      <p:sp>
        <p:nvSpPr>
          <p:cNvPr id="11" name="CaixaDeTexto 10"/>
          <p:cNvSpPr txBox="1"/>
          <p:nvPr/>
        </p:nvSpPr>
        <p:spPr>
          <a:xfrm>
            <a:off x="3259080" y="1982487"/>
            <a:ext cx="1060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/>
              <a:t>Arranhão </a:t>
            </a:r>
            <a:endParaRPr lang="pt-BR" sz="1400" dirty="0"/>
          </a:p>
        </p:txBody>
      </p:sp>
      <p:sp>
        <p:nvSpPr>
          <p:cNvPr id="12" name="CaixaDeTexto 11"/>
          <p:cNvSpPr txBox="1"/>
          <p:nvPr/>
        </p:nvSpPr>
        <p:spPr>
          <a:xfrm>
            <a:off x="3203848" y="2996952"/>
            <a:ext cx="16607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tencil" panose="040409050D0802020404" pitchFamily="82" charset="0"/>
              </a:rPr>
              <a:t>ÓBITO</a:t>
            </a:r>
            <a:endParaRPr lang="pt-BR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tencil" panose="040409050D0802020404" pitchFamily="82" charset="0"/>
            </a:endParaRPr>
          </a:p>
        </p:txBody>
      </p:sp>
      <p:sp>
        <p:nvSpPr>
          <p:cNvPr id="13" name="CaixaDeTexto 12"/>
          <p:cNvSpPr txBox="1"/>
          <p:nvPr/>
        </p:nvSpPr>
        <p:spPr>
          <a:xfrm>
            <a:off x="4179987" y="3781505"/>
            <a:ext cx="3776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Aposentadoria por incapacidade</a:t>
            </a:r>
            <a:endParaRPr lang="pt-B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CaixaDeTexto 13"/>
          <p:cNvSpPr txBox="1"/>
          <p:nvPr/>
        </p:nvSpPr>
        <p:spPr>
          <a:xfrm>
            <a:off x="3330130" y="2771636"/>
            <a:ext cx="31140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Incapacidade Permanente</a:t>
            </a:r>
            <a:endParaRPr lang="pt-B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CaixaDeTexto 14"/>
          <p:cNvSpPr txBox="1"/>
          <p:nvPr/>
        </p:nvSpPr>
        <p:spPr>
          <a:xfrm>
            <a:off x="2667151" y="3938638"/>
            <a:ext cx="1869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Longa Duração</a:t>
            </a:r>
            <a:endParaRPr lang="pt-BR" dirty="0"/>
          </a:p>
        </p:txBody>
      </p:sp>
      <p:sp>
        <p:nvSpPr>
          <p:cNvPr id="16" name="CaixaDeTexto 15"/>
          <p:cNvSpPr txBox="1"/>
          <p:nvPr/>
        </p:nvSpPr>
        <p:spPr>
          <a:xfrm rot="5400000">
            <a:off x="4910600" y="2743625"/>
            <a:ext cx="17327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 smtClean="0"/>
              <a:t>Média Duração</a:t>
            </a:r>
            <a:endParaRPr lang="pt-BR" sz="1600" dirty="0"/>
          </a:p>
        </p:txBody>
      </p:sp>
      <p:sp>
        <p:nvSpPr>
          <p:cNvPr id="17" name="CaixaDeTexto 16"/>
          <p:cNvSpPr txBox="1"/>
          <p:nvPr/>
        </p:nvSpPr>
        <p:spPr>
          <a:xfrm>
            <a:off x="2563244" y="3731620"/>
            <a:ext cx="13808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/>
              <a:t>Curta duração</a:t>
            </a:r>
            <a:endParaRPr lang="pt-BR" sz="1400" dirty="0"/>
          </a:p>
        </p:txBody>
      </p:sp>
      <p:sp>
        <p:nvSpPr>
          <p:cNvPr id="18" name="CaixaDeTexto 17"/>
          <p:cNvSpPr txBox="1"/>
          <p:nvPr/>
        </p:nvSpPr>
        <p:spPr>
          <a:xfrm>
            <a:off x="4186437" y="2338635"/>
            <a:ext cx="16561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/>
              <a:t>Sem afastamento</a:t>
            </a:r>
            <a:endParaRPr lang="pt-BR" sz="1400" dirty="0"/>
          </a:p>
        </p:txBody>
      </p:sp>
      <p:sp>
        <p:nvSpPr>
          <p:cNvPr id="19" name="CaixaDeTexto 18"/>
          <p:cNvSpPr txBox="1"/>
          <p:nvPr/>
        </p:nvSpPr>
        <p:spPr>
          <a:xfrm rot="16200000">
            <a:off x="3417692" y="2098409"/>
            <a:ext cx="12244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i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Fatais</a:t>
            </a:r>
            <a:endParaRPr lang="pt-BR" sz="2800" b="1" i="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CaixaDeTexto 19"/>
          <p:cNvSpPr txBox="1"/>
          <p:nvPr/>
        </p:nvSpPr>
        <p:spPr>
          <a:xfrm>
            <a:off x="3927338" y="3323689"/>
            <a:ext cx="15121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/>
              <a:t>Graves</a:t>
            </a:r>
            <a:endParaRPr lang="pt-BR" sz="1400" dirty="0"/>
          </a:p>
        </p:txBody>
      </p:sp>
      <p:sp>
        <p:nvSpPr>
          <p:cNvPr id="21" name="CaixaDeTexto 20"/>
          <p:cNvSpPr txBox="1"/>
          <p:nvPr/>
        </p:nvSpPr>
        <p:spPr>
          <a:xfrm>
            <a:off x="4155886" y="2623284"/>
            <a:ext cx="19442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/>
              <a:t>Moderados </a:t>
            </a:r>
            <a:endParaRPr lang="pt-BR" sz="1400" dirty="0"/>
          </a:p>
        </p:txBody>
      </p:sp>
      <p:sp>
        <p:nvSpPr>
          <p:cNvPr id="22" name="CaixaDeTexto 21"/>
          <p:cNvSpPr txBox="1"/>
          <p:nvPr/>
        </p:nvSpPr>
        <p:spPr>
          <a:xfrm>
            <a:off x="4125720" y="2070732"/>
            <a:ext cx="17776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b="1" dirty="0" smtClean="0"/>
              <a:t>Fratura Exposta</a:t>
            </a:r>
            <a:endParaRPr lang="pt-BR" sz="1400" b="1" dirty="0"/>
          </a:p>
        </p:txBody>
      </p:sp>
      <p:sp>
        <p:nvSpPr>
          <p:cNvPr id="23" name="CaixaDeTexto 22"/>
          <p:cNvSpPr txBox="1"/>
          <p:nvPr/>
        </p:nvSpPr>
        <p:spPr>
          <a:xfrm>
            <a:off x="1875613" y="2407841"/>
            <a:ext cx="13516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Queimadura 2º Grau</a:t>
            </a:r>
            <a:endParaRPr lang="pt-BR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CaixaDeTexto 23"/>
          <p:cNvSpPr txBox="1"/>
          <p:nvPr/>
        </p:nvSpPr>
        <p:spPr>
          <a:xfrm>
            <a:off x="4155886" y="1780536"/>
            <a:ext cx="22883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Queimadura 3º Grau</a:t>
            </a:r>
            <a:endParaRPr lang="pt-BR" sz="1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CaixaDeTexto 24"/>
          <p:cNvSpPr txBox="1"/>
          <p:nvPr/>
        </p:nvSpPr>
        <p:spPr>
          <a:xfrm>
            <a:off x="5843178" y="2461350"/>
            <a:ext cx="2323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rgbClr val="C00000"/>
                </a:solidFill>
              </a:rPr>
              <a:t>Queimadura da Face</a:t>
            </a:r>
            <a:endParaRPr lang="pt-BR" dirty="0">
              <a:solidFill>
                <a:srgbClr val="C00000"/>
              </a:solidFill>
            </a:endParaRPr>
          </a:p>
        </p:txBody>
      </p:sp>
      <p:sp>
        <p:nvSpPr>
          <p:cNvPr id="26" name="CaixaDeTexto 25"/>
          <p:cNvSpPr txBox="1"/>
          <p:nvPr/>
        </p:nvSpPr>
        <p:spPr>
          <a:xfrm>
            <a:off x="4638854" y="3152975"/>
            <a:ext cx="12563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LER/DORT</a:t>
            </a:r>
            <a:endParaRPr lang="pt-BR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implified Arabic Fixed" panose="02070309020205020404" pitchFamily="49" charset="-78"/>
              <a:cs typeface="Simplified Arabic Fixed" panose="02070309020205020404" pitchFamily="49" charset="-78"/>
            </a:endParaRPr>
          </a:p>
        </p:txBody>
      </p:sp>
      <p:sp>
        <p:nvSpPr>
          <p:cNvPr id="27" name="CaixaDeTexto 26"/>
          <p:cNvSpPr txBox="1"/>
          <p:nvPr/>
        </p:nvSpPr>
        <p:spPr>
          <a:xfrm>
            <a:off x="3999570" y="3536323"/>
            <a:ext cx="31886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 smtClean="0">
                <a:latin typeface="Segoe Script" panose="020B0504020000000003" pitchFamily="34" charset="0"/>
              </a:rPr>
              <a:t>Câncer Ocupacional</a:t>
            </a:r>
            <a:endParaRPr lang="pt-BR" sz="2000" b="1" dirty="0">
              <a:latin typeface="Segoe Script" panose="020B0504020000000003" pitchFamily="34" charset="0"/>
            </a:endParaRPr>
          </a:p>
        </p:txBody>
      </p:sp>
      <p:sp>
        <p:nvSpPr>
          <p:cNvPr id="28" name="CaixaDeTexto 27"/>
          <p:cNvSpPr txBox="1"/>
          <p:nvPr/>
        </p:nvSpPr>
        <p:spPr>
          <a:xfrm>
            <a:off x="5834262" y="2090477"/>
            <a:ext cx="30593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Distúrbios Mentais</a:t>
            </a:r>
            <a:endParaRPr lang="pt-BR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CaixaDeTexto 28"/>
          <p:cNvSpPr txBox="1"/>
          <p:nvPr/>
        </p:nvSpPr>
        <p:spPr>
          <a:xfrm>
            <a:off x="3241069" y="2281654"/>
            <a:ext cx="10361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/>
              <a:t>Choque Elétrico</a:t>
            </a:r>
            <a:endParaRPr lang="pt-BR" sz="1400" dirty="0"/>
          </a:p>
        </p:txBody>
      </p:sp>
      <p:sp>
        <p:nvSpPr>
          <p:cNvPr id="30" name="CaixaDeTexto 29"/>
          <p:cNvSpPr txBox="1"/>
          <p:nvPr/>
        </p:nvSpPr>
        <p:spPr>
          <a:xfrm rot="16200000">
            <a:off x="3421455" y="3477112"/>
            <a:ext cx="10361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Quedas</a:t>
            </a:r>
            <a:endParaRPr lang="pt-BR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1" name="CaixaDeTexto 30"/>
          <p:cNvSpPr txBox="1"/>
          <p:nvPr/>
        </p:nvSpPr>
        <p:spPr>
          <a:xfrm>
            <a:off x="3253651" y="3451331"/>
            <a:ext cx="10361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Prensa</a:t>
            </a:r>
            <a:endParaRPr lang="pt-BR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2" name="CaixaDeTexto 31"/>
          <p:cNvSpPr txBox="1"/>
          <p:nvPr/>
        </p:nvSpPr>
        <p:spPr>
          <a:xfrm>
            <a:off x="1344692" y="2940255"/>
            <a:ext cx="21969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Serra Circular</a:t>
            </a:r>
            <a:endParaRPr lang="pt-BR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" name="CaixaDeTexto 32"/>
          <p:cNvSpPr txBox="1"/>
          <p:nvPr/>
        </p:nvSpPr>
        <p:spPr>
          <a:xfrm>
            <a:off x="5806435" y="3231319"/>
            <a:ext cx="10361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/>
              <a:t>Guilhotina</a:t>
            </a:r>
            <a:endParaRPr lang="pt-BR" sz="1400" dirty="0"/>
          </a:p>
        </p:txBody>
      </p:sp>
      <p:sp>
        <p:nvSpPr>
          <p:cNvPr id="34" name="CaixaDeTexto 33"/>
          <p:cNvSpPr txBox="1"/>
          <p:nvPr/>
        </p:nvSpPr>
        <p:spPr>
          <a:xfrm>
            <a:off x="611560" y="4917722"/>
            <a:ext cx="755465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“Priorizar </a:t>
            </a:r>
            <a:r>
              <a:rPr lang="pt-BR" sz="2800" b="1" dirty="0" smtClean="0">
                <a:solidFill>
                  <a:srgbClr val="1663D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significa postergar uma coisa</a:t>
            </a:r>
            <a:r>
              <a:rPr lang="pt-BR" sz="3200" b="1" dirty="0" smtClean="0">
                <a:solidFill>
                  <a:srgbClr val="1663D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pt-BR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 favor de outra”</a:t>
            </a:r>
            <a:endParaRPr lang="pt-BR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5254594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saiadolugar.com.br/arquivos/2013/07/foco-estrat%C3%A9gic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4629" y="4725144"/>
            <a:ext cx="1507811" cy="1130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321296" y="764158"/>
            <a:ext cx="7211144" cy="1368698"/>
          </a:xfrm>
        </p:spPr>
        <p:txBody>
          <a:bodyPr/>
          <a:lstStyle/>
          <a:p>
            <a:r>
              <a:rPr lang="pt-BR" b="1" dirty="0" smtClean="0"/>
              <a:t>	OBJETIVO </a:t>
            </a:r>
            <a:r>
              <a:rPr lang="pt-BR" dirty="0"/>
              <a:t>0869 </a:t>
            </a:r>
            <a:r>
              <a:rPr lang="pt-BR" dirty="0" smtClean="0"/>
              <a:t>PPA 206-2019 - </a:t>
            </a:r>
            <a:r>
              <a:rPr lang="pt-BR" dirty="0"/>
              <a:t>Promover o direito ao trabalho decente, por meio da inspeção laboral, </a:t>
            </a:r>
            <a:r>
              <a:rPr lang="pt-BR" dirty="0" smtClean="0"/>
              <a:t>do aperfeiçoamento </a:t>
            </a:r>
            <a:r>
              <a:rPr lang="pt-BR" dirty="0"/>
              <a:t>dos regulamentos, da articulação de políticas, do diálogo </a:t>
            </a:r>
            <a:r>
              <a:rPr lang="pt-BR" dirty="0" smtClean="0"/>
              <a:t>social </a:t>
            </a:r>
            <a:r>
              <a:rPr lang="pt-BR" dirty="0"/>
              <a:t>e </a:t>
            </a:r>
            <a:r>
              <a:rPr lang="pt-BR" dirty="0" smtClean="0"/>
              <a:t>de estudos</a:t>
            </a:r>
            <a:r>
              <a:rPr lang="pt-BR" dirty="0"/>
              <a:t>, pesquisas e inovações, no campo da proteção ao </a:t>
            </a:r>
            <a:r>
              <a:rPr lang="pt-BR" dirty="0" smtClean="0"/>
              <a:t>trabalhador</a:t>
            </a:r>
          </a:p>
          <a:p>
            <a:endParaRPr lang="pt-BR" dirty="0"/>
          </a:p>
          <a:p>
            <a:endParaRPr lang="pt-BR" dirty="0"/>
          </a:p>
        </p:txBody>
      </p:sp>
      <p:sp>
        <p:nvSpPr>
          <p:cNvPr id="4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Prioridades da Inspeção em SST</a:t>
            </a:r>
          </a:p>
        </p:txBody>
      </p:sp>
      <p:sp>
        <p:nvSpPr>
          <p:cNvPr id="2" name="Retângulo 1"/>
          <p:cNvSpPr/>
          <p:nvPr/>
        </p:nvSpPr>
        <p:spPr>
          <a:xfrm>
            <a:off x="323528" y="2425482"/>
            <a:ext cx="6336704" cy="363176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marL="92075" indent="0">
              <a:lnSpc>
                <a:spcPct val="115000"/>
              </a:lnSpc>
              <a:spcAft>
                <a:spcPts val="0"/>
              </a:spcAft>
            </a:pPr>
            <a:r>
              <a:rPr lang="pt-BR" sz="3600" b="1" u="sng" spc="50" dirty="0" smtClean="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Times New Roman"/>
              </a:rPr>
              <a:t>Meta</a:t>
            </a:r>
            <a:r>
              <a:rPr lang="pt-BR" sz="2800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Arial"/>
                <a:ea typeface="Times New Roman"/>
                <a:cs typeface="Times New Roman"/>
              </a:rPr>
              <a:t>:</a:t>
            </a:r>
          </a:p>
          <a:p>
            <a:pPr marL="92075" indent="0">
              <a:lnSpc>
                <a:spcPct val="115000"/>
              </a:lnSpc>
              <a:spcAft>
                <a:spcPts val="0"/>
              </a:spcAft>
            </a:pPr>
            <a:r>
              <a:rPr lang="pt-BR" sz="2800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Arial"/>
                <a:ea typeface="Times New Roman"/>
                <a:cs typeface="Times New Roman"/>
              </a:rPr>
              <a:t>Aumentar </a:t>
            </a:r>
            <a:r>
              <a:rPr lang="pt-BR" sz="28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Arial"/>
                <a:ea typeface="Times New Roman"/>
                <a:cs typeface="Times New Roman"/>
              </a:rPr>
              <a:t>em 30% as ações de Inspeção para Prevenção de Acidentes e Doenças do Trabalho realizadas nos </a:t>
            </a:r>
            <a:r>
              <a:rPr lang="pt-BR" sz="4000" b="1" spc="50" dirty="0">
                <a:ln w="0"/>
                <a:solidFill>
                  <a:srgbClr val="FF00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Arial"/>
                <a:ea typeface="Times New Roman"/>
                <a:cs typeface="Times New Roman"/>
              </a:rPr>
              <a:t>segmentos econômicos prioritários</a:t>
            </a:r>
          </a:p>
        </p:txBody>
      </p:sp>
    </p:spTree>
    <p:extLst>
      <p:ext uri="{BB962C8B-B14F-4D97-AF65-F5344CB8AC3E}">
        <p14:creationId xmlns:p14="http://schemas.microsoft.com/office/powerpoint/2010/main" val="216835977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Prioridades da Inspeção em SST</a:t>
            </a:r>
          </a:p>
        </p:txBody>
      </p:sp>
      <p:sp>
        <p:nvSpPr>
          <p:cNvPr id="5" name="Retângulo 4"/>
          <p:cNvSpPr/>
          <p:nvPr/>
        </p:nvSpPr>
        <p:spPr>
          <a:xfrm>
            <a:off x="1475656" y="677070"/>
            <a:ext cx="7560840" cy="58785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marL="92075" indent="0">
              <a:lnSpc>
                <a:spcPct val="115000"/>
              </a:lnSpc>
              <a:spcAft>
                <a:spcPts val="0"/>
              </a:spcAft>
            </a:pPr>
            <a:r>
              <a:rPr lang="pt-BR" sz="2800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Arial"/>
                <a:ea typeface="Times New Roman"/>
                <a:cs typeface="Times New Roman"/>
              </a:rPr>
              <a:t>Informações Acidentárias da Previdência</a:t>
            </a:r>
            <a:endParaRPr lang="pt-BR" sz="4000" b="1" spc="50" dirty="0">
              <a:ln w="0"/>
              <a:solidFill>
                <a:srgbClr val="FF0000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Arial"/>
              <a:ea typeface="Times New Roman"/>
              <a:cs typeface="Times New Roman"/>
            </a:endParaRP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9882" y="4012428"/>
            <a:ext cx="1619250" cy="1447800"/>
          </a:xfrm>
          <a:prstGeom prst="rect">
            <a:avLst/>
          </a:prstGeom>
        </p:spPr>
      </p:pic>
      <p:sp>
        <p:nvSpPr>
          <p:cNvPr id="7" name="Retângulo 6"/>
          <p:cNvSpPr/>
          <p:nvPr/>
        </p:nvSpPr>
        <p:spPr>
          <a:xfrm>
            <a:off x="1563654" y="1399333"/>
            <a:ext cx="5976664" cy="54572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marL="92075" indent="0">
              <a:lnSpc>
                <a:spcPct val="115000"/>
              </a:lnSpc>
              <a:spcAft>
                <a:spcPts val="0"/>
              </a:spcAft>
            </a:pPr>
            <a:r>
              <a:rPr lang="pt-BR" sz="2800" b="1" spc="50" dirty="0" smtClean="0">
                <a:ln w="0"/>
                <a:solidFill>
                  <a:srgbClr val="1663D4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Arial"/>
                <a:ea typeface="Times New Roman"/>
                <a:cs typeface="Times New Roman"/>
              </a:rPr>
              <a:t>Dados Individualizados das CAT</a:t>
            </a:r>
            <a:endParaRPr lang="pt-BR" sz="4000" b="1" spc="50" dirty="0">
              <a:ln w="0"/>
              <a:solidFill>
                <a:srgbClr val="1663D4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Arial"/>
              <a:ea typeface="Times New Roman"/>
              <a:cs typeface="Times New Roman"/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432405" y="3718502"/>
            <a:ext cx="6336704" cy="58785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marL="92075" indent="0">
              <a:lnSpc>
                <a:spcPct val="115000"/>
              </a:lnSpc>
              <a:spcAft>
                <a:spcPts val="0"/>
              </a:spcAft>
            </a:pPr>
            <a:r>
              <a:rPr lang="pt-BR" sz="2800" b="1" spc="50" dirty="0" smtClean="0">
                <a:ln w="0"/>
                <a:solidFill>
                  <a:srgbClr val="1663D4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Arial"/>
                <a:ea typeface="Times New Roman"/>
                <a:cs typeface="Times New Roman"/>
              </a:rPr>
              <a:t>Anuários e Boletins Estatísticos</a:t>
            </a:r>
            <a:endParaRPr lang="pt-BR" sz="4000" b="1" spc="50" dirty="0">
              <a:ln w="0"/>
              <a:solidFill>
                <a:srgbClr val="1663D4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Arial"/>
              <a:ea typeface="Times New Roman"/>
              <a:cs typeface="Times New Roman"/>
            </a:endParaRPr>
          </a:p>
        </p:txBody>
      </p:sp>
      <p:sp>
        <p:nvSpPr>
          <p:cNvPr id="9" name="Retângulo 8"/>
          <p:cNvSpPr/>
          <p:nvPr/>
        </p:nvSpPr>
        <p:spPr>
          <a:xfrm>
            <a:off x="1187624" y="4306355"/>
            <a:ext cx="5976664" cy="136652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marL="434975" indent="-3429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pt-BR" sz="2400" b="1" spc="50" dirty="0" smtClean="0">
                <a:ln w="0"/>
                <a:solidFill>
                  <a:schemeClr val="tx1">
                    <a:lumMod val="65000"/>
                    <a:lumOff val="35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Arial"/>
                <a:ea typeface="Times New Roman"/>
                <a:cs typeface="Times New Roman"/>
              </a:rPr>
              <a:t>AEPS</a:t>
            </a:r>
          </a:p>
          <a:p>
            <a:pPr marL="434975" indent="-3429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pt-BR" sz="2400" b="1" spc="50" dirty="0" smtClean="0">
                <a:ln w="0"/>
                <a:solidFill>
                  <a:schemeClr val="tx1">
                    <a:lumMod val="65000"/>
                    <a:lumOff val="35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Arial"/>
                <a:ea typeface="Times New Roman"/>
                <a:cs typeface="Times New Roman"/>
              </a:rPr>
              <a:t>AEAT</a:t>
            </a:r>
          </a:p>
          <a:p>
            <a:pPr marL="434975" indent="-3429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pt-BR" sz="2400" b="1" spc="50" dirty="0" smtClean="0">
                <a:ln w="0"/>
                <a:solidFill>
                  <a:schemeClr val="tx1">
                    <a:lumMod val="65000"/>
                    <a:lumOff val="35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Arial"/>
                <a:ea typeface="Times New Roman"/>
                <a:cs typeface="Times New Roman"/>
              </a:rPr>
              <a:t>Boletim Estatístico Mensal</a:t>
            </a:r>
            <a:endParaRPr lang="pt-BR" sz="2400" b="1" spc="50" dirty="0">
              <a:ln w="0"/>
              <a:solidFill>
                <a:schemeClr val="tx1">
                  <a:lumMod val="65000"/>
                  <a:lumOff val="35000"/>
                </a:schemeClr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Arial"/>
              <a:ea typeface="Times New Roman"/>
              <a:cs typeface="Times New Roman"/>
            </a:endParaRPr>
          </a:p>
        </p:txBody>
      </p:sp>
      <p:sp>
        <p:nvSpPr>
          <p:cNvPr id="10" name="Retângulo 9"/>
          <p:cNvSpPr/>
          <p:nvPr/>
        </p:nvSpPr>
        <p:spPr>
          <a:xfrm>
            <a:off x="1594781" y="2151824"/>
            <a:ext cx="5976664" cy="94179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marL="434975" indent="-3429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pt-BR" sz="2400" b="1" spc="50" dirty="0" smtClean="0">
                <a:ln w="0"/>
                <a:solidFill>
                  <a:schemeClr val="tx1">
                    <a:lumMod val="65000"/>
                    <a:lumOff val="35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Arial"/>
                <a:ea typeface="Times New Roman"/>
                <a:cs typeface="Times New Roman"/>
              </a:rPr>
              <a:t>Análise de Acidentes</a:t>
            </a:r>
          </a:p>
          <a:p>
            <a:pPr marL="434975" indent="-3429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pt-BR" sz="2400" b="1" spc="50" dirty="0" smtClean="0">
                <a:ln w="0"/>
                <a:solidFill>
                  <a:schemeClr val="tx1">
                    <a:lumMod val="65000"/>
                    <a:lumOff val="35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Arial"/>
                <a:ea typeface="Times New Roman"/>
                <a:cs typeface="Times New Roman"/>
              </a:rPr>
              <a:t>Planejamento de Ações Fiscais</a:t>
            </a:r>
          </a:p>
        </p:txBody>
      </p:sp>
    </p:spTree>
    <p:extLst>
      <p:ext uri="{BB962C8B-B14F-4D97-AF65-F5344CB8AC3E}">
        <p14:creationId xmlns:p14="http://schemas.microsoft.com/office/powerpoint/2010/main" val="385076841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3.bp.blogspot.com/-gOb6mEzQCqg/TqIYkWad9JI/AAAAAAAACYE/jcTy2pbXT-o/s1600/desenho_de_mapa_mapa_do_Brasil_colorir_brasil_region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692696"/>
            <a:ext cx="3810000" cy="3667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Prioridades da Inspeção em SST</a:t>
            </a:r>
          </a:p>
        </p:txBody>
      </p:sp>
      <p:sp>
        <p:nvSpPr>
          <p:cNvPr id="7" name="Retângulo 6"/>
          <p:cNvSpPr/>
          <p:nvPr/>
        </p:nvSpPr>
        <p:spPr>
          <a:xfrm>
            <a:off x="1475656" y="927357"/>
            <a:ext cx="5976664" cy="179126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marL="92075" indent="0">
              <a:lnSpc>
                <a:spcPct val="115000"/>
              </a:lnSpc>
              <a:spcAft>
                <a:spcPts val="0"/>
              </a:spcAft>
            </a:pPr>
            <a:r>
              <a:rPr lang="pt-BR" sz="2400" b="1" spc="50" dirty="0" smtClean="0">
                <a:ln w="0"/>
                <a:solidFill>
                  <a:srgbClr val="1663D4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Arial"/>
                <a:ea typeface="Times New Roman"/>
                <a:cs typeface="Times New Roman"/>
              </a:rPr>
              <a:t>Taxas</a:t>
            </a:r>
          </a:p>
          <a:p>
            <a:pPr marL="549275" lvl="1">
              <a:lnSpc>
                <a:spcPct val="115000"/>
              </a:lnSpc>
              <a:spcAft>
                <a:spcPts val="0"/>
              </a:spcAft>
            </a:pPr>
            <a:r>
              <a:rPr lang="pt-BR" sz="2400" b="1" spc="50" dirty="0" smtClean="0">
                <a:ln w="0"/>
                <a:solidFill>
                  <a:srgbClr val="1663D4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Arial"/>
                <a:ea typeface="Times New Roman"/>
                <a:cs typeface="Times New Roman"/>
              </a:rPr>
              <a:t>Mortalidade</a:t>
            </a:r>
          </a:p>
          <a:p>
            <a:pPr marL="549275" lvl="1">
              <a:lnSpc>
                <a:spcPct val="115000"/>
              </a:lnSpc>
              <a:spcAft>
                <a:spcPts val="0"/>
              </a:spcAft>
            </a:pPr>
            <a:r>
              <a:rPr lang="pt-BR" sz="2400" b="1" spc="50" dirty="0" smtClean="0">
                <a:ln w="0"/>
                <a:solidFill>
                  <a:srgbClr val="1663D4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Arial"/>
                <a:ea typeface="Times New Roman"/>
                <a:cs typeface="Times New Roman"/>
              </a:rPr>
              <a:t>Incidência </a:t>
            </a:r>
          </a:p>
          <a:p>
            <a:pPr marL="549275" lvl="1">
              <a:lnSpc>
                <a:spcPct val="115000"/>
              </a:lnSpc>
              <a:spcAft>
                <a:spcPts val="0"/>
              </a:spcAft>
            </a:pPr>
            <a:r>
              <a:rPr lang="pt-BR" sz="2400" b="1" spc="50" dirty="0" smtClean="0">
                <a:ln w="0"/>
                <a:solidFill>
                  <a:srgbClr val="1663D4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Arial"/>
                <a:ea typeface="Times New Roman"/>
                <a:cs typeface="Times New Roman"/>
              </a:rPr>
              <a:t>Doenças</a:t>
            </a:r>
            <a:endParaRPr lang="pt-BR" sz="2400" b="1" spc="50" dirty="0">
              <a:ln w="0"/>
              <a:solidFill>
                <a:srgbClr val="1663D4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Arial"/>
              <a:ea typeface="Times New Roman"/>
              <a:cs typeface="Times New Roman"/>
            </a:endParaRPr>
          </a:p>
        </p:txBody>
      </p:sp>
      <p:sp>
        <p:nvSpPr>
          <p:cNvPr id="11" name="Retângulo 10"/>
          <p:cNvSpPr/>
          <p:nvPr/>
        </p:nvSpPr>
        <p:spPr>
          <a:xfrm>
            <a:off x="3059832" y="3789040"/>
            <a:ext cx="6693530" cy="217982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marL="92075" indent="0">
              <a:lnSpc>
                <a:spcPct val="115000"/>
              </a:lnSpc>
              <a:spcAft>
                <a:spcPts val="0"/>
              </a:spcAft>
            </a:pPr>
            <a:r>
              <a:rPr lang="pt-BR" sz="2400" b="1" spc="50" dirty="0" smtClean="0">
                <a:ln w="0"/>
                <a:solidFill>
                  <a:srgbClr val="1663D4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Arial"/>
                <a:ea typeface="Times New Roman"/>
                <a:cs typeface="Times New Roman"/>
              </a:rPr>
              <a:t>Quantidade</a:t>
            </a:r>
          </a:p>
          <a:p>
            <a:pPr marL="549275" lvl="1">
              <a:lnSpc>
                <a:spcPct val="115000"/>
              </a:lnSpc>
              <a:spcAft>
                <a:spcPts val="0"/>
              </a:spcAft>
            </a:pPr>
            <a:r>
              <a:rPr lang="pt-BR" sz="2400" b="1" spc="50" dirty="0" smtClean="0">
                <a:ln w="0"/>
                <a:solidFill>
                  <a:srgbClr val="1663D4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Arial"/>
                <a:ea typeface="Times New Roman"/>
                <a:cs typeface="Times New Roman"/>
              </a:rPr>
              <a:t>Óbitos</a:t>
            </a:r>
          </a:p>
          <a:p>
            <a:pPr marL="549275" lvl="1">
              <a:lnSpc>
                <a:spcPct val="115000"/>
              </a:lnSpc>
              <a:spcAft>
                <a:spcPts val="0"/>
              </a:spcAft>
            </a:pPr>
            <a:r>
              <a:rPr lang="pt-BR" sz="2400" b="1" spc="50" dirty="0" smtClean="0">
                <a:ln w="0"/>
                <a:solidFill>
                  <a:srgbClr val="1663D4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Arial"/>
                <a:ea typeface="Times New Roman"/>
                <a:cs typeface="Times New Roman"/>
              </a:rPr>
              <a:t>Incapacidade Permanente</a:t>
            </a:r>
          </a:p>
          <a:p>
            <a:pPr marL="549275" lvl="1">
              <a:lnSpc>
                <a:spcPct val="115000"/>
              </a:lnSpc>
              <a:spcAft>
                <a:spcPts val="0"/>
              </a:spcAft>
            </a:pPr>
            <a:r>
              <a:rPr lang="pt-BR" sz="2400" b="1" spc="50" dirty="0" smtClean="0">
                <a:ln w="0"/>
                <a:solidFill>
                  <a:srgbClr val="1663D4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Arial"/>
                <a:ea typeface="Times New Roman"/>
                <a:cs typeface="Times New Roman"/>
              </a:rPr>
              <a:t>Incapacidade acima de 15 dias</a:t>
            </a:r>
          </a:p>
          <a:p>
            <a:pPr marL="549275" lvl="1">
              <a:lnSpc>
                <a:spcPct val="115000"/>
              </a:lnSpc>
              <a:spcAft>
                <a:spcPts val="0"/>
              </a:spcAft>
            </a:pPr>
            <a:r>
              <a:rPr lang="pt-BR" sz="2400" b="1" spc="50" dirty="0" smtClean="0">
                <a:ln w="0"/>
                <a:solidFill>
                  <a:srgbClr val="1663D4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Arial"/>
                <a:ea typeface="Times New Roman"/>
                <a:cs typeface="Times New Roman"/>
              </a:rPr>
              <a:t>Doenças</a:t>
            </a:r>
            <a:endParaRPr lang="pt-BR" sz="2400" b="1" spc="50" dirty="0">
              <a:ln w="0"/>
              <a:solidFill>
                <a:srgbClr val="1663D4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Arial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9028063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Prioridades da Inspeção em SST</a:t>
            </a:r>
          </a:p>
        </p:txBody>
      </p:sp>
      <p:sp>
        <p:nvSpPr>
          <p:cNvPr id="13" name="Retângulo 12"/>
          <p:cNvSpPr/>
          <p:nvPr/>
        </p:nvSpPr>
        <p:spPr>
          <a:xfrm>
            <a:off x="1619672" y="851249"/>
            <a:ext cx="6840760" cy="179126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marL="92075" indent="0" algn="ctr">
              <a:lnSpc>
                <a:spcPct val="115000"/>
              </a:lnSpc>
              <a:spcAft>
                <a:spcPts val="0"/>
              </a:spcAft>
            </a:pPr>
            <a:r>
              <a:rPr lang="pt-BR" sz="2400" b="1" spc="50" dirty="0" smtClean="0">
                <a:ln w="0"/>
                <a:solidFill>
                  <a:srgbClr val="1663D4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Arial"/>
                <a:ea typeface="Times New Roman"/>
                <a:cs typeface="Times New Roman"/>
              </a:rPr>
              <a:t>Por Unidade da Federação, são priorizadas as </a:t>
            </a:r>
            <a:r>
              <a:rPr lang="pt-BR" sz="2400" b="1" spc="50" dirty="0" smtClean="0">
                <a:ln w="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Times New Roman"/>
              </a:rPr>
              <a:t>Classes de Atividade Econômica (CNAE) </a:t>
            </a:r>
            <a:r>
              <a:rPr lang="pt-BR" sz="2400" b="1" spc="50" dirty="0" smtClean="0">
                <a:ln w="0"/>
                <a:solidFill>
                  <a:srgbClr val="1663D4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Arial"/>
                <a:ea typeface="Times New Roman"/>
                <a:cs typeface="Times New Roman"/>
              </a:rPr>
              <a:t>que se destacam em um ou mais dos parâmetros analisados</a:t>
            </a:r>
          </a:p>
        </p:txBody>
      </p:sp>
      <p:sp>
        <p:nvSpPr>
          <p:cNvPr id="14" name="Retângulo 13"/>
          <p:cNvSpPr/>
          <p:nvPr/>
        </p:nvSpPr>
        <p:spPr>
          <a:xfrm>
            <a:off x="5940152" y="3398879"/>
            <a:ext cx="3024336" cy="161653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marL="92075" indent="0">
              <a:lnSpc>
                <a:spcPct val="115000"/>
              </a:lnSpc>
              <a:spcAft>
                <a:spcPts val="0"/>
              </a:spcAft>
            </a:pPr>
            <a:r>
              <a:rPr lang="pt-BR" sz="2200" b="1" spc="50" dirty="0" smtClean="0">
                <a:ln w="0"/>
                <a:solidFill>
                  <a:srgbClr val="1663D4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Arial"/>
                <a:ea typeface="Times New Roman"/>
                <a:cs typeface="Times New Roman"/>
              </a:rPr>
              <a:t>Taxas</a:t>
            </a:r>
          </a:p>
          <a:p>
            <a:pPr marL="549275" lvl="1">
              <a:lnSpc>
                <a:spcPct val="115000"/>
              </a:lnSpc>
              <a:spcAft>
                <a:spcPts val="0"/>
              </a:spcAft>
            </a:pPr>
            <a:r>
              <a:rPr lang="pt-BR" sz="2200" b="1" spc="50" dirty="0" smtClean="0">
                <a:ln w="0"/>
                <a:solidFill>
                  <a:srgbClr val="1663D4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Arial"/>
                <a:ea typeface="Times New Roman"/>
                <a:cs typeface="Times New Roman"/>
              </a:rPr>
              <a:t>Mortalidade</a:t>
            </a:r>
          </a:p>
          <a:p>
            <a:pPr marL="549275" lvl="1">
              <a:lnSpc>
                <a:spcPct val="115000"/>
              </a:lnSpc>
              <a:spcAft>
                <a:spcPts val="0"/>
              </a:spcAft>
            </a:pPr>
            <a:r>
              <a:rPr lang="pt-BR" sz="2200" b="1" spc="50" dirty="0" smtClean="0">
                <a:ln w="0"/>
                <a:solidFill>
                  <a:srgbClr val="1663D4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Arial"/>
                <a:ea typeface="Times New Roman"/>
                <a:cs typeface="Times New Roman"/>
              </a:rPr>
              <a:t>Incidência </a:t>
            </a:r>
          </a:p>
          <a:p>
            <a:pPr marL="549275" lvl="1">
              <a:lnSpc>
                <a:spcPct val="115000"/>
              </a:lnSpc>
              <a:spcAft>
                <a:spcPts val="0"/>
              </a:spcAft>
            </a:pPr>
            <a:r>
              <a:rPr lang="pt-BR" sz="2200" b="1" spc="50" dirty="0" smtClean="0">
                <a:ln w="0"/>
                <a:solidFill>
                  <a:srgbClr val="1663D4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Arial"/>
                <a:ea typeface="Times New Roman"/>
                <a:cs typeface="Times New Roman"/>
              </a:rPr>
              <a:t>Doenças</a:t>
            </a:r>
            <a:endParaRPr lang="pt-BR" sz="2200" b="1" spc="50" dirty="0">
              <a:ln w="0"/>
              <a:solidFill>
                <a:srgbClr val="1663D4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Arial"/>
              <a:ea typeface="Times New Roman"/>
              <a:cs typeface="Times New Roman"/>
            </a:endParaRPr>
          </a:p>
        </p:txBody>
      </p:sp>
      <p:sp>
        <p:nvSpPr>
          <p:cNvPr id="15" name="Retângulo 14"/>
          <p:cNvSpPr/>
          <p:nvPr/>
        </p:nvSpPr>
        <p:spPr>
          <a:xfrm>
            <a:off x="539552" y="2992968"/>
            <a:ext cx="4608512" cy="242835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marL="92075" indent="0">
              <a:lnSpc>
                <a:spcPct val="115000"/>
              </a:lnSpc>
              <a:spcAft>
                <a:spcPts val="0"/>
              </a:spcAft>
            </a:pPr>
            <a:r>
              <a:rPr lang="pt-BR" sz="2200" b="1" spc="50" dirty="0" smtClean="0">
                <a:ln w="0"/>
                <a:solidFill>
                  <a:srgbClr val="1663D4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Arial"/>
                <a:ea typeface="Times New Roman"/>
                <a:cs typeface="Times New Roman"/>
              </a:rPr>
              <a:t>Quantidade</a:t>
            </a:r>
          </a:p>
          <a:p>
            <a:pPr marL="549275" lvl="1">
              <a:lnSpc>
                <a:spcPct val="115000"/>
              </a:lnSpc>
              <a:spcAft>
                <a:spcPts val="0"/>
              </a:spcAft>
            </a:pPr>
            <a:r>
              <a:rPr lang="pt-BR" sz="2200" b="1" spc="50" dirty="0" smtClean="0">
                <a:ln w="0"/>
                <a:solidFill>
                  <a:srgbClr val="1663D4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Arial"/>
                <a:ea typeface="Times New Roman"/>
                <a:cs typeface="Times New Roman"/>
              </a:rPr>
              <a:t>Óbitos</a:t>
            </a:r>
          </a:p>
          <a:p>
            <a:pPr marL="549275" lvl="1">
              <a:lnSpc>
                <a:spcPct val="115000"/>
              </a:lnSpc>
              <a:spcAft>
                <a:spcPts val="0"/>
              </a:spcAft>
            </a:pPr>
            <a:r>
              <a:rPr lang="pt-BR" sz="2200" b="1" spc="50" dirty="0" smtClean="0">
                <a:ln w="0"/>
                <a:solidFill>
                  <a:srgbClr val="1663D4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Arial"/>
                <a:ea typeface="Times New Roman"/>
                <a:cs typeface="Times New Roman"/>
              </a:rPr>
              <a:t>Incapacidade Permanente</a:t>
            </a:r>
          </a:p>
          <a:p>
            <a:pPr marL="549275" lvl="1">
              <a:lnSpc>
                <a:spcPct val="115000"/>
              </a:lnSpc>
              <a:spcAft>
                <a:spcPts val="0"/>
              </a:spcAft>
            </a:pPr>
            <a:r>
              <a:rPr lang="pt-BR" sz="2200" b="1" spc="50" dirty="0" smtClean="0">
                <a:ln w="0"/>
                <a:solidFill>
                  <a:srgbClr val="1663D4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Arial"/>
                <a:ea typeface="Times New Roman"/>
                <a:cs typeface="Times New Roman"/>
              </a:rPr>
              <a:t>Incapacidade acima de 15 dias</a:t>
            </a:r>
          </a:p>
          <a:p>
            <a:pPr marL="549275" lvl="1">
              <a:lnSpc>
                <a:spcPct val="115000"/>
              </a:lnSpc>
              <a:spcAft>
                <a:spcPts val="0"/>
              </a:spcAft>
            </a:pPr>
            <a:r>
              <a:rPr lang="pt-BR" sz="2200" b="1" spc="50" dirty="0" smtClean="0">
                <a:ln w="0"/>
                <a:solidFill>
                  <a:srgbClr val="1663D4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Arial"/>
                <a:ea typeface="Times New Roman"/>
                <a:cs typeface="Times New Roman"/>
              </a:rPr>
              <a:t>Doenças</a:t>
            </a:r>
            <a:endParaRPr lang="pt-BR" sz="2200" b="1" spc="50" dirty="0">
              <a:ln w="0"/>
              <a:solidFill>
                <a:srgbClr val="1663D4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Arial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2704793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sign padrão">
  <a:themeElements>
    <a:clrScheme name="Design padrã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sign padrão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BR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BR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</a:defRPr>
        </a:defPPr>
      </a:lstStyle>
    </a:lnDef>
  </a:objectDefaults>
  <a:extraClrSchemeLst>
    <a:extraClrScheme>
      <a:clrScheme name="Design padrã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2312</TotalTime>
  <Words>342</Words>
  <Application>Microsoft Office PowerPoint</Application>
  <PresentationFormat>Apresentação na tela (4:3)</PresentationFormat>
  <Paragraphs>122</Paragraphs>
  <Slides>10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10</vt:i4>
      </vt:variant>
    </vt:vector>
  </HeadingPairs>
  <TitlesOfParts>
    <vt:vector size="20" baseType="lpstr">
      <vt:lpstr>Andalus</vt:lpstr>
      <vt:lpstr>Arial</vt:lpstr>
      <vt:lpstr>Calibri</vt:lpstr>
      <vt:lpstr>Segoe Script</vt:lpstr>
      <vt:lpstr>Simplified Arabic Fixed</vt:lpstr>
      <vt:lpstr>Stencil</vt:lpstr>
      <vt:lpstr>Times New Roman</vt:lpstr>
      <vt:lpstr>Trebuchet MS</vt:lpstr>
      <vt:lpstr>Wingdings</vt:lpstr>
      <vt:lpstr>Design padrão</vt:lpstr>
      <vt:lpstr>Apresentação do PowerPoint</vt:lpstr>
      <vt:lpstr>Estratégia</vt:lpstr>
      <vt:lpstr>Prioridades da Inspeção em SST</vt:lpstr>
      <vt:lpstr>FOCO</vt:lpstr>
      <vt:lpstr>FOCO</vt:lpstr>
      <vt:lpstr>Prioridades da Inspeção em SST</vt:lpstr>
      <vt:lpstr>Prioridades da Inspeção em SST</vt:lpstr>
      <vt:lpstr>Prioridades da Inspeção em SST</vt:lpstr>
      <vt:lpstr>Prioridades da Inspeção em SST</vt:lpstr>
      <vt:lpstr>PERSPECTIVAS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ludi.migliozi</dc:creator>
  <cp:lastModifiedBy>Jeferson Seidler</cp:lastModifiedBy>
  <cp:revision>155</cp:revision>
  <dcterms:created xsi:type="dcterms:W3CDTF">2009-09-29T16:46:48Z</dcterms:created>
  <dcterms:modified xsi:type="dcterms:W3CDTF">2016-04-28T15:41:03Z</dcterms:modified>
</cp:coreProperties>
</file>